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media/image6.jpg" ContentType="image/png"/>
  <Override PartName="/ppt/media/image9.jpg" ContentType="image/png"/>
  <Override PartName="/ppt/media/image11.jpg" ContentType="image/png"/>
  <Override PartName="/ppt/media/image12.jpg" ContentType="image/png"/>
  <Override PartName="/ppt/media/image13.jpg" ContentType="image/png"/>
  <Override PartName="/ppt/media/image41.jpg" ContentType="image/png"/>
  <Override PartName="/ppt/media/image46.jpg" ContentType="image/png"/>
  <Override PartName="/ppt/notesSlides/notesSlide1.xml" ContentType="application/vnd.openxmlformats-officedocument.presentationml.notesSlide+xml"/>
  <Override PartName="/ppt/media/image49.jpg" ContentType="image/png"/>
  <Override PartName="/ppt/media/image53.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84" r:id="rId2"/>
    <p:sldId id="263" r:id="rId3"/>
    <p:sldId id="257" r:id="rId4"/>
    <p:sldId id="258" r:id="rId5"/>
    <p:sldId id="259" r:id="rId6"/>
    <p:sldId id="260" r:id="rId7"/>
    <p:sldId id="261" r:id="rId8"/>
    <p:sldId id="264" r:id="rId9"/>
    <p:sldId id="265" r:id="rId10"/>
    <p:sldId id="267" r:id="rId11"/>
    <p:sldId id="271" r:id="rId12"/>
    <p:sldId id="268" r:id="rId13"/>
    <p:sldId id="270" r:id="rId14"/>
    <p:sldId id="272" r:id="rId15"/>
    <p:sldId id="273" r:id="rId16"/>
    <p:sldId id="276" r:id="rId17"/>
    <p:sldId id="275" r:id="rId18"/>
    <p:sldId id="274" r:id="rId19"/>
    <p:sldId id="277" r:id="rId20"/>
    <p:sldId id="278" r:id="rId21"/>
    <p:sldId id="279" r:id="rId22"/>
    <p:sldId id="282" r:id="rId23"/>
    <p:sldId id="283" r:id="rId24"/>
    <p:sldId id="285" r:id="rId25"/>
    <p:sldId id="289" r:id="rId26"/>
    <p:sldId id="288" r:id="rId27"/>
    <p:sldId id="287" r:id="rId28"/>
    <p:sldId id="290" r:id="rId29"/>
    <p:sldId id="292" r:id="rId30"/>
    <p:sldId id="296" r:id="rId31"/>
    <p:sldId id="291" r:id="rId32"/>
    <p:sldId id="297" r:id="rId33"/>
    <p:sldId id="298" r:id="rId34"/>
    <p:sldId id="299" r:id="rId35"/>
    <p:sldId id="304" r:id="rId36"/>
    <p:sldId id="300" r:id="rId37"/>
    <p:sldId id="301" r:id="rId38"/>
    <p:sldId id="302" r:id="rId39"/>
    <p:sldId id="303" r:id="rId40"/>
    <p:sldId id="306" r:id="rId41"/>
    <p:sldId id="307" r:id="rId42"/>
    <p:sldId id="308" r:id="rId43"/>
    <p:sldId id="305"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2024.9.13" id="{18391C66-AB23-4A2F-B1DB-CFA89A70C299}">
          <p14:sldIdLst>
            <p14:sldId id="284"/>
            <p14:sldId id="263"/>
            <p14:sldId id="257"/>
            <p14:sldId id="258"/>
            <p14:sldId id="259"/>
            <p14:sldId id="260"/>
            <p14:sldId id="261"/>
            <p14:sldId id="264"/>
            <p14:sldId id="265"/>
            <p14:sldId id="267"/>
            <p14:sldId id="271"/>
            <p14:sldId id="268"/>
            <p14:sldId id="270"/>
            <p14:sldId id="272"/>
            <p14:sldId id="273"/>
            <p14:sldId id="276"/>
            <p14:sldId id="275"/>
            <p14:sldId id="274"/>
            <p14:sldId id="277"/>
            <p14:sldId id="278"/>
            <p14:sldId id="279"/>
            <p14:sldId id="282"/>
            <p14:sldId id="283"/>
            <p14:sldId id="285"/>
            <p14:sldId id="289"/>
            <p14:sldId id="288"/>
            <p14:sldId id="287"/>
          </p14:sldIdLst>
        </p14:section>
        <p14:section name="2024.9.20" id="{CE3EAE9A-64D6-4598-B84B-0BAF9CB1AB68}">
          <p14:sldIdLst>
            <p14:sldId id="290"/>
            <p14:sldId id="292"/>
            <p14:sldId id="296"/>
            <p14:sldId id="291"/>
            <p14:sldId id="297"/>
            <p14:sldId id="298"/>
            <p14:sldId id="299"/>
            <p14:sldId id="304"/>
            <p14:sldId id="300"/>
            <p14:sldId id="301"/>
            <p14:sldId id="302"/>
            <p14:sldId id="303"/>
            <p14:sldId id="306"/>
            <p14:sldId id="307"/>
            <p14:sldId id="308"/>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DA00"/>
    <a:srgbClr val="00FF00"/>
    <a:srgbClr val="293F29"/>
    <a:srgbClr val="1E1DC3"/>
    <a:srgbClr val="FFE4AF"/>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16" d="100"/>
          <a:sy n="116" d="100"/>
        </p:scale>
        <p:origin x="653"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9416B-10F4-4C4C-ABDC-E8A94CF848DC}" type="datetimeFigureOut">
              <a:rPr lang="zh-CN" altLang="en-US" smtClean="0"/>
              <a:t>2024/9/19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0B547-91BE-45A9-B90A-AA1E5A6BB1AC}" type="slidenum">
              <a:rPr lang="zh-CN" altLang="en-US" smtClean="0"/>
              <a:t>‹#›</a:t>
            </a:fld>
            <a:endParaRPr lang="zh-CN" altLang="en-US"/>
          </a:p>
        </p:txBody>
      </p:sp>
    </p:spTree>
    <p:extLst>
      <p:ext uri="{BB962C8B-B14F-4D97-AF65-F5344CB8AC3E}">
        <p14:creationId xmlns:p14="http://schemas.microsoft.com/office/powerpoint/2010/main" val="14562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60B547-91BE-45A9-B90A-AA1E5A6BB1AC}" type="slidenum">
              <a:rPr lang="zh-CN" altLang="en-US" smtClean="0"/>
              <a:t>20</a:t>
            </a:fld>
            <a:endParaRPr lang="zh-CN" altLang="en-US"/>
          </a:p>
        </p:txBody>
      </p:sp>
    </p:spTree>
    <p:extLst>
      <p:ext uri="{BB962C8B-B14F-4D97-AF65-F5344CB8AC3E}">
        <p14:creationId xmlns:p14="http://schemas.microsoft.com/office/powerpoint/2010/main" val="243688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C9328-841E-D45F-EFB7-16F36A93C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E499EC-96F6-E68C-6565-9E3809328B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67A16F-CC91-873E-8300-936A1D4626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871153F-8626-CCC1-782B-465E85C3BFED}"/>
              </a:ext>
            </a:extLst>
          </p:cNvPr>
          <p:cNvSpPr>
            <a:spLocks noGrp="1"/>
          </p:cNvSpPr>
          <p:nvPr>
            <p:ph type="sldNum" sz="quarter" idx="5"/>
          </p:nvPr>
        </p:nvSpPr>
        <p:spPr/>
        <p:txBody>
          <a:bodyPr/>
          <a:lstStyle/>
          <a:p>
            <a:fld id="{E860B547-91BE-45A9-B90A-AA1E5A6BB1AC}" type="slidenum">
              <a:rPr lang="zh-CN" altLang="en-US" smtClean="0"/>
              <a:t>21</a:t>
            </a:fld>
            <a:endParaRPr lang="zh-CN" altLang="en-US"/>
          </a:p>
        </p:txBody>
      </p:sp>
    </p:spTree>
    <p:extLst>
      <p:ext uri="{BB962C8B-B14F-4D97-AF65-F5344CB8AC3E}">
        <p14:creationId xmlns:p14="http://schemas.microsoft.com/office/powerpoint/2010/main" val="863728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39DCA-2918-4749-8261-21EDB67F0C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C10629-2A1C-C3EB-4996-499D62938F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C58301-BF45-040A-4649-DD3583AC514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3754F2D-41DB-BC26-A1D2-FC6049657F3C}"/>
              </a:ext>
            </a:extLst>
          </p:cNvPr>
          <p:cNvSpPr>
            <a:spLocks noGrp="1"/>
          </p:cNvSpPr>
          <p:nvPr>
            <p:ph type="sldNum" sz="quarter" idx="5"/>
          </p:nvPr>
        </p:nvSpPr>
        <p:spPr/>
        <p:txBody>
          <a:bodyPr/>
          <a:lstStyle/>
          <a:p>
            <a:fld id="{E860B547-91BE-45A9-B90A-AA1E5A6BB1AC}" type="slidenum">
              <a:rPr lang="zh-CN" altLang="en-US" smtClean="0"/>
              <a:t>22</a:t>
            </a:fld>
            <a:endParaRPr lang="zh-CN" altLang="en-US"/>
          </a:p>
        </p:txBody>
      </p:sp>
    </p:spTree>
    <p:extLst>
      <p:ext uri="{BB962C8B-B14F-4D97-AF65-F5344CB8AC3E}">
        <p14:creationId xmlns:p14="http://schemas.microsoft.com/office/powerpoint/2010/main" val="403654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287B8-5CA7-6538-2410-85AA30B2AF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1A806-3219-1167-A430-9F7E490E2F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B178D1-D2A2-FD21-538B-12BC6F9AB28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65C655D-23F3-CF42-C20E-B4A1C3985ECF}"/>
              </a:ext>
            </a:extLst>
          </p:cNvPr>
          <p:cNvSpPr>
            <a:spLocks noGrp="1"/>
          </p:cNvSpPr>
          <p:nvPr>
            <p:ph type="sldNum" sz="quarter" idx="5"/>
          </p:nvPr>
        </p:nvSpPr>
        <p:spPr/>
        <p:txBody>
          <a:bodyPr/>
          <a:lstStyle/>
          <a:p>
            <a:fld id="{E860B547-91BE-45A9-B90A-AA1E5A6BB1AC}" type="slidenum">
              <a:rPr lang="zh-CN" altLang="en-US" smtClean="0"/>
              <a:t>23</a:t>
            </a:fld>
            <a:endParaRPr lang="zh-CN" altLang="en-US"/>
          </a:p>
        </p:txBody>
      </p:sp>
    </p:spTree>
    <p:extLst>
      <p:ext uri="{BB962C8B-B14F-4D97-AF65-F5344CB8AC3E}">
        <p14:creationId xmlns:p14="http://schemas.microsoft.com/office/powerpoint/2010/main" val="3031841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8D10D-5A72-306A-23D4-E0800EEF47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32CBF7-06A4-489B-3518-EF651D29E5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683665-C7AD-D628-DAA9-4E6B112D61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CF5BC52-243E-64A6-E7CF-F7C4312FA41D}"/>
              </a:ext>
            </a:extLst>
          </p:cNvPr>
          <p:cNvSpPr>
            <a:spLocks noGrp="1"/>
          </p:cNvSpPr>
          <p:nvPr>
            <p:ph type="sldNum" sz="quarter" idx="5"/>
          </p:nvPr>
        </p:nvSpPr>
        <p:spPr/>
        <p:txBody>
          <a:bodyPr/>
          <a:lstStyle/>
          <a:p>
            <a:fld id="{E860B547-91BE-45A9-B90A-AA1E5A6BB1AC}" type="slidenum">
              <a:rPr lang="zh-CN" altLang="en-US" smtClean="0"/>
              <a:t>24</a:t>
            </a:fld>
            <a:endParaRPr lang="zh-CN" altLang="en-US"/>
          </a:p>
        </p:txBody>
      </p:sp>
    </p:spTree>
    <p:extLst>
      <p:ext uri="{BB962C8B-B14F-4D97-AF65-F5344CB8AC3E}">
        <p14:creationId xmlns:p14="http://schemas.microsoft.com/office/powerpoint/2010/main" val="2859993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C9E7-257D-C292-F9EF-6F1AD64FC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016487-8D4F-617A-0001-472E2FF24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73256F-8430-08F0-F705-5FFB32CCC00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5DA0CB-FAC0-83C2-6974-6985700FA327}"/>
              </a:ext>
            </a:extLst>
          </p:cNvPr>
          <p:cNvSpPr>
            <a:spLocks noGrp="1"/>
          </p:cNvSpPr>
          <p:nvPr>
            <p:ph type="sldNum" sz="quarter" idx="5"/>
          </p:nvPr>
        </p:nvSpPr>
        <p:spPr/>
        <p:txBody>
          <a:bodyPr/>
          <a:lstStyle/>
          <a:p>
            <a:fld id="{E860B547-91BE-45A9-B90A-AA1E5A6BB1AC}" type="slidenum">
              <a:rPr lang="zh-CN" altLang="en-US" smtClean="0"/>
              <a:t>27</a:t>
            </a:fld>
            <a:endParaRPr lang="zh-CN" altLang="en-US"/>
          </a:p>
        </p:txBody>
      </p:sp>
    </p:spTree>
    <p:extLst>
      <p:ext uri="{BB962C8B-B14F-4D97-AF65-F5344CB8AC3E}">
        <p14:creationId xmlns:p14="http://schemas.microsoft.com/office/powerpoint/2010/main" val="404043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1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2024/9/19</a:t>
            </a:fld>
            <a:endParaRPr lang="zh-CN" altLang="en-US"/>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2024.9.13</a:t>
            </a:r>
          </a:p>
        </p:txBody>
      </p:sp>
    </p:spTree>
    <p:extLst>
      <p:ext uri="{BB962C8B-B14F-4D97-AF65-F5344CB8AC3E}">
        <p14:creationId xmlns:p14="http://schemas.microsoft.com/office/powerpoint/2010/main" val="288752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20">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2024/9/19</a:t>
            </a:fld>
            <a:endParaRPr lang="zh-CN" altLang="en-US"/>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2024.9.20</a:t>
            </a:r>
          </a:p>
        </p:txBody>
      </p:sp>
    </p:spTree>
    <p:extLst>
      <p:ext uri="{BB962C8B-B14F-4D97-AF65-F5344CB8AC3E}">
        <p14:creationId xmlns:p14="http://schemas.microsoft.com/office/powerpoint/2010/main" val="37671221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AA7D3C-D465-C4AB-BE7A-3132230DF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D6ABE37-38CC-5A16-20B3-F13D2FFB24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3C5AEB-7D4A-F326-711A-9C8017EF4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2024/9/19</a:t>
            </a:fld>
            <a:endParaRPr lang="zh-CN" altLang="en-US"/>
          </a:p>
        </p:txBody>
      </p:sp>
      <p:sp>
        <p:nvSpPr>
          <p:cNvPr id="5" name="页脚占位符 4">
            <a:extLst>
              <a:ext uri="{FF2B5EF4-FFF2-40B4-BE49-F238E27FC236}">
                <a16:creationId xmlns:a16="http://schemas.microsoft.com/office/drawing/2014/main" id="{9FF68CD9-1A09-9880-F43B-B957383231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a:extLst>
              <a:ext uri="{FF2B5EF4-FFF2-40B4-BE49-F238E27FC236}">
                <a16:creationId xmlns:a16="http://schemas.microsoft.com/office/drawing/2014/main" id="{52C7E98A-B473-9320-1BCB-E0171E633B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Tree>
    <p:extLst>
      <p:ext uri="{BB962C8B-B14F-4D97-AF65-F5344CB8AC3E}">
        <p14:creationId xmlns:p14="http://schemas.microsoft.com/office/powerpoint/2010/main" val="565983274"/>
      </p:ext>
    </p:extLst>
  </p:cSld>
  <p:clrMap bg1="lt1" tx1="dk1" bg2="lt2" tx2="dk2" accent1="accent1" accent2="accent2" accent3="accent3" accent4="accent4" accent5="accent5" accent6="accent6" hlink="hlink" folHlink="folHlink"/>
  <p:sldLayoutIdLst>
    <p:sldLayoutId id="2147483654"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1.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 Id="rId9"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1.jpg"/><Relationship Id="rId5" Type="http://schemas.openxmlformats.org/officeDocument/2006/relationships/image" Target="../media/image50.jpg"/><Relationship Id="rId10" Type="http://schemas.openxmlformats.org/officeDocument/2006/relationships/image" Target="../media/image55.png"/><Relationship Id="rId4" Type="http://schemas.openxmlformats.org/officeDocument/2006/relationships/image" Target="../media/image49.jpg"/><Relationship Id="rId9" Type="http://schemas.openxmlformats.org/officeDocument/2006/relationships/image" Target="../media/image54.jpg"/></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7.jp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7721AB-88EA-B958-6654-4C14F0C444BC}"/>
              </a:ext>
            </a:extLst>
          </p:cNvPr>
          <p:cNvPicPr>
            <a:picLocks noChangeAspect="1"/>
          </p:cNvPicPr>
          <p:nvPr/>
        </p:nvPicPr>
        <p:blipFill>
          <a:blip r:embed="rId2"/>
          <a:stretch>
            <a:fillRect/>
          </a:stretch>
        </p:blipFill>
        <p:spPr>
          <a:xfrm>
            <a:off x="0" y="1551432"/>
            <a:ext cx="12192000" cy="3755136"/>
          </a:xfrm>
          <a:prstGeom prst="rect">
            <a:avLst/>
          </a:prstGeom>
        </p:spPr>
      </p:pic>
    </p:spTree>
    <p:extLst>
      <p:ext uri="{BB962C8B-B14F-4D97-AF65-F5344CB8AC3E}">
        <p14:creationId xmlns:p14="http://schemas.microsoft.com/office/powerpoint/2010/main" val="3343545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89726-C9F1-5A02-9793-7DF6096EBEA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2AE1709-7A5D-AF8F-BA03-60EECF4A9CB9}"/>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使用不同参数进行训练</a:t>
            </a:r>
          </a:p>
        </p:txBody>
      </p:sp>
      <p:sp>
        <p:nvSpPr>
          <p:cNvPr id="7" name="文本框 6">
            <a:extLst>
              <a:ext uri="{FF2B5EF4-FFF2-40B4-BE49-F238E27FC236}">
                <a16:creationId xmlns:a16="http://schemas.microsoft.com/office/drawing/2014/main" id="{36ABEDD7-C07E-24AB-9248-DC49A85286B6}"/>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60944984-4AE0-8A69-BFB4-5F2CE7C6C6A6}"/>
              </a:ext>
            </a:extLst>
          </p:cNvPr>
          <p:cNvSpPr txBox="1"/>
          <p:nvPr/>
        </p:nvSpPr>
        <p:spPr>
          <a:xfrm>
            <a:off x="1513038" y="2106886"/>
            <a:ext cx="8453266" cy="4308359"/>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图像大小：</a:t>
            </a:r>
            <a:r>
              <a:rPr lang="en-US" altLang="zh-CN" sz="2000" dirty="0">
                <a:solidFill>
                  <a:srgbClr val="002060"/>
                </a:solidFill>
                <a:latin typeface="微软雅黑" panose="020B0503020204020204" pitchFamily="34" charset="-122"/>
                <a:ea typeface="微软雅黑" panose="020B0503020204020204" pitchFamily="34" charset="-122"/>
              </a:rPr>
              <a:t>256×256</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a:t>
            </a:r>
            <a:r>
              <a:rPr lang="en-US" altLang="zh-CN" sz="2000" b="1" dirty="0">
                <a:solidFill>
                  <a:srgbClr val="FF0000"/>
                </a:solidFill>
                <a:latin typeface="微软雅黑" panose="020B0503020204020204" pitchFamily="34" charset="-122"/>
                <a:ea typeface="微软雅黑" panose="020B0503020204020204" pitchFamily="34" charset="-122"/>
              </a:rPr>
              <a:t>0.01</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每批大小：</a:t>
            </a:r>
            <a:r>
              <a:rPr lang="en-US" altLang="zh-CN" sz="2000" b="1" dirty="0">
                <a:solidFill>
                  <a:srgbClr val="FF0000"/>
                </a:solidFill>
                <a:latin typeface="微软雅黑" panose="020B0503020204020204" pitchFamily="34" charset="-122"/>
                <a:ea typeface="微软雅黑" panose="020B0503020204020204" pitchFamily="34" charset="-122"/>
              </a:rPr>
              <a:t>24</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训练轮数：</a:t>
            </a:r>
            <a:r>
              <a:rPr lang="en-US" altLang="zh-CN" sz="2000" b="1" dirty="0">
                <a:solidFill>
                  <a:srgbClr val="FF0000"/>
                </a:solidFill>
                <a:latin typeface="微软雅黑" panose="020B0503020204020204" pitchFamily="34" charset="-122"/>
                <a:ea typeface="微软雅黑" panose="020B0503020204020204" pitchFamily="34" charset="-122"/>
              </a:rPr>
              <a:t>60</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损失函数：</a:t>
            </a:r>
            <a:r>
              <a:rPr lang="en-US" altLang="zh-CN" sz="2000" dirty="0" err="1">
                <a:solidFill>
                  <a:srgbClr val="002060"/>
                </a:solidFill>
                <a:latin typeface="微软雅黑" panose="020B0503020204020204" pitchFamily="34" charset="-122"/>
                <a:ea typeface="微软雅黑" panose="020B0503020204020204" pitchFamily="34" charset="-122"/>
              </a:rPr>
              <a:t>DiceLoss</a:t>
            </a:r>
            <a:endParaRPr lang="en-US" altLang="zh-CN" sz="2000" dirty="0">
              <a:solidFill>
                <a:srgbClr val="00206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优化器：</a:t>
            </a:r>
            <a:r>
              <a:rPr lang="en-US" altLang="zh-CN" sz="2000" dirty="0">
                <a:solidFill>
                  <a:srgbClr val="002060"/>
                </a:solidFill>
                <a:latin typeface="微软雅黑" panose="020B0503020204020204" pitchFamily="34" charset="-122"/>
                <a:ea typeface="微软雅黑" panose="020B0503020204020204" pitchFamily="34" charset="-122"/>
              </a:rPr>
              <a:t>SGD</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学习率下降策略：</a:t>
            </a:r>
            <a:r>
              <a:rPr lang="en-US" altLang="zh-CN" sz="2000" dirty="0" err="1">
                <a:solidFill>
                  <a:srgbClr val="002060"/>
                </a:solidFill>
                <a:latin typeface="微软雅黑" panose="020B0503020204020204" pitchFamily="34" charset="-122"/>
                <a:ea typeface="微软雅黑" panose="020B0503020204020204" pitchFamily="34" charset="-122"/>
              </a:rPr>
              <a:t>ReduceLROnPlateau</a:t>
            </a:r>
            <a:r>
              <a:rPr lang="en-US" altLang="zh-CN" sz="2000" dirty="0">
                <a:solidFill>
                  <a:srgbClr val="002060"/>
                </a:solidFill>
                <a:latin typeface="微软雅黑" panose="020B0503020204020204" pitchFamily="34" charset="-122"/>
                <a:ea typeface="微软雅黑" panose="020B0503020204020204" pitchFamily="34" charset="-122"/>
              </a:rPr>
              <a:t> </a:t>
            </a:r>
            <a:r>
              <a:rPr lang="zh-CN" altLang="en-US" sz="2000" dirty="0">
                <a:solidFill>
                  <a:srgbClr val="002060"/>
                </a:solidFill>
                <a:latin typeface="微软雅黑" panose="020B0503020204020204" pitchFamily="34" charset="-122"/>
                <a:ea typeface="微软雅黑" panose="020B0503020204020204" pitchFamily="34" charset="-122"/>
              </a:rPr>
              <a:t>调度器</a:t>
            </a:r>
          </a:p>
        </p:txBody>
      </p:sp>
      <p:cxnSp>
        <p:nvCxnSpPr>
          <p:cNvPr id="6" name="直接箭头连接符 5">
            <a:extLst>
              <a:ext uri="{FF2B5EF4-FFF2-40B4-BE49-F238E27FC236}">
                <a16:creationId xmlns:a16="http://schemas.microsoft.com/office/drawing/2014/main" id="{F035B55B-CD57-6412-A6FD-8995B8140230}"/>
              </a:ext>
            </a:extLst>
          </p:cNvPr>
          <p:cNvCxnSpPr>
            <a:cxnSpLocks/>
          </p:cNvCxnSpPr>
          <p:nvPr/>
        </p:nvCxnSpPr>
        <p:spPr>
          <a:xfrm flipH="1">
            <a:off x="4493059" y="2005070"/>
            <a:ext cx="2852549" cy="41578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745B637B-6740-6102-7FEB-DEF6C9DF571D}"/>
              </a:ext>
            </a:extLst>
          </p:cNvPr>
          <p:cNvSpPr txBox="1"/>
          <p:nvPr/>
        </p:nvSpPr>
        <p:spPr>
          <a:xfrm>
            <a:off x="7420479" y="1329811"/>
            <a:ext cx="3416320" cy="646331"/>
          </a:xfrm>
          <a:prstGeom prst="rect">
            <a:avLst/>
          </a:prstGeom>
          <a:noFill/>
        </p:spPr>
        <p:txBody>
          <a:bodyPr wrap="non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由于原图尺寸过大，</a:t>
            </a:r>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自己的电脑跑不动那么大的模型</a:t>
            </a:r>
          </a:p>
        </p:txBody>
      </p:sp>
      <p:sp>
        <p:nvSpPr>
          <p:cNvPr id="10" name="文本框 9">
            <a:extLst>
              <a:ext uri="{FF2B5EF4-FFF2-40B4-BE49-F238E27FC236}">
                <a16:creationId xmlns:a16="http://schemas.microsoft.com/office/drawing/2014/main" id="{E9AA0D3D-D169-1E75-7589-F105A8F0852C}"/>
              </a:ext>
            </a:extLst>
          </p:cNvPr>
          <p:cNvSpPr txBox="1"/>
          <p:nvPr/>
        </p:nvSpPr>
        <p:spPr>
          <a:xfrm>
            <a:off x="7345608" y="2005070"/>
            <a:ext cx="3491191" cy="646331"/>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只能先压缩图像，得到结果后再做缩放处理</a:t>
            </a:r>
          </a:p>
        </p:txBody>
      </p:sp>
    </p:spTree>
    <p:extLst>
      <p:ext uri="{BB962C8B-B14F-4D97-AF65-F5344CB8AC3E}">
        <p14:creationId xmlns:p14="http://schemas.microsoft.com/office/powerpoint/2010/main" val="60461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D70837-34B5-0A53-638E-B541A8648A17}"/>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在原有模型上进行修改</a:t>
            </a:r>
          </a:p>
        </p:txBody>
      </p:sp>
      <p:sp>
        <p:nvSpPr>
          <p:cNvPr id="4" name="文本框 3">
            <a:extLst>
              <a:ext uri="{FF2B5EF4-FFF2-40B4-BE49-F238E27FC236}">
                <a16:creationId xmlns:a16="http://schemas.microsoft.com/office/drawing/2014/main" id="{0A8E1C4A-9C1D-8767-54C7-62B1B404103A}"/>
              </a:ext>
            </a:extLst>
          </p:cNvPr>
          <p:cNvSpPr txBox="1"/>
          <p:nvPr/>
        </p:nvSpPr>
        <p:spPr>
          <a:xfrm>
            <a:off x="962957" y="1592595"/>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ResNet -- 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B618B09-4104-028B-E83A-3B0F6F67A71E}"/>
              </a:ext>
            </a:extLst>
          </p:cNvPr>
          <p:cNvSpPr txBox="1"/>
          <p:nvPr/>
        </p:nvSpPr>
        <p:spPr>
          <a:xfrm>
            <a:off x="1339023" y="2388026"/>
            <a:ext cx="7246908" cy="1153649"/>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编码器：</a:t>
            </a:r>
            <a:r>
              <a:rPr lang="en-US" altLang="zh-CN" sz="2000" b="1" dirty="0">
                <a:solidFill>
                  <a:srgbClr val="FF0000"/>
                </a:solidFill>
                <a:latin typeface="微软雅黑" panose="020B0503020204020204" pitchFamily="34" charset="-122"/>
                <a:ea typeface="微软雅黑" panose="020B0503020204020204" pitchFamily="34" charset="-122"/>
              </a:rPr>
              <a:t>resnet50</a:t>
            </a:r>
          </a:p>
          <a:p>
            <a:pPr marL="342900" indent="-342900">
              <a:lnSpc>
                <a:spcPct val="3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解码器：</a:t>
            </a:r>
            <a:r>
              <a:rPr lang="en-US" altLang="zh-CN" sz="2000" dirty="0">
                <a:solidFill>
                  <a:srgbClr val="002060"/>
                </a:solidFill>
                <a:latin typeface="微软雅黑" panose="020B0503020204020204" pitchFamily="34" charset="-122"/>
                <a:ea typeface="微软雅黑" panose="020B0503020204020204" pitchFamily="34" charset="-122"/>
              </a:rPr>
              <a:t>UNet</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7F72D2D-16ED-32D0-9B65-BF21E7EDB81B}"/>
              </a:ext>
            </a:extLst>
          </p:cNvPr>
          <p:cNvSpPr txBox="1"/>
          <p:nvPr/>
        </p:nvSpPr>
        <p:spPr>
          <a:xfrm>
            <a:off x="763096" y="4122890"/>
            <a:ext cx="4490667" cy="2308324"/>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Resnet50</a:t>
            </a:r>
            <a:r>
              <a:rPr lang="zh-CN" altLang="en-US" sz="1800" b="1" dirty="0">
                <a:solidFill>
                  <a:srgbClr val="002060"/>
                </a:solidFill>
                <a:latin typeface="微软雅黑" panose="020B0503020204020204" pitchFamily="34" charset="-122"/>
                <a:ea typeface="微软雅黑" panose="020B0503020204020204" pitchFamily="34" charset="-122"/>
              </a:rPr>
              <a:t>：</a:t>
            </a:r>
            <a:endParaRPr lang="en-US" altLang="zh-CN" sz="1800" b="1"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 </a:t>
            </a:r>
            <a:r>
              <a:rPr lang="en-US" altLang="zh-CN" dirty="0">
                <a:solidFill>
                  <a:srgbClr val="002060"/>
                </a:solidFill>
                <a:latin typeface="微软雅黑" panose="020B0503020204020204" pitchFamily="34" charset="-122"/>
                <a:ea typeface="微软雅黑" panose="020B0503020204020204" pitchFamily="34" charset="-122"/>
              </a:rPr>
              <a:t>50 </a:t>
            </a:r>
            <a:r>
              <a:rPr lang="zh-CN" altLang="en-US" dirty="0">
                <a:solidFill>
                  <a:srgbClr val="002060"/>
                </a:solidFill>
                <a:latin typeface="微软雅黑" panose="020B0503020204020204" pitchFamily="34" charset="-122"/>
                <a:ea typeface="微软雅黑" panose="020B0503020204020204" pitchFamily="34" charset="-122"/>
              </a:rPr>
              <a:t>层组成，包含多个残差块，这些残差块通过直接的短路连接将输入与输出相加，从而避免了梯度消失的问题</a:t>
            </a:r>
            <a:endParaRPr lang="en-US" altLang="zh-CN" dirty="0">
              <a:solidFill>
                <a:srgbClr val="002060"/>
              </a:solidFill>
              <a:latin typeface="微软雅黑" panose="020B0503020204020204" pitchFamily="34" charset="-122"/>
              <a:ea typeface="微软雅黑" panose="020B0503020204020204" pitchFamily="34" charset="-122"/>
            </a:endParaRPr>
          </a:p>
          <a:p>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由此提高 </a:t>
            </a:r>
            <a:r>
              <a:rPr lang="en-US" altLang="zh-CN" dirty="0">
                <a:solidFill>
                  <a:srgbClr val="002060"/>
                </a:solidFill>
                <a:latin typeface="微软雅黑" panose="020B0503020204020204" pitchFamily="34" charset="-122"/>
                <a:ea typeface="微软雅黑" panose="020B0503020204020204" pitchFamily="34" charset="-122"/>
              </a:rPr>
              <a:t>U-Net </a:t>
            </a:r>
            <a:r>
              <a:rPr lang="zh-CN" altLang="en-US" dirty="0">
                <a:solidFill>
                  <a:srgbClr val="002060"/>
                </a:solidFill>
                <a:latin typeface="微软雅黑" panose="020B0503020204020204" pitchFamily="34" charset="-122"/>
                <a:ea typeface="微软雅黑" panose="020B0503020204020204" pitchFamily="34" charset="-122"/>
              </a:rPr>
              <a:t>在图像分割任务中的表现，以及加快模型的</a:t>
            </a:r>
            <a:r>
              <a:rPr lang="zh-CN" altLang="en-US" dirty="0">
                <a:solidFill>
                  <a:srgbClr val="FF0000"/>
                </a:solidFill>
                <a:latin typeface="微软雅黑" panose="020B0503020204020204" pitchFamily="34" charset="-122"/>
                <a:ea typeface="微软雅黑" panose="020B0503020204020204" pitchFamily="34" charset="-122"/>
              </a:rPr>
              <a:t>收敛速度</a:t>
            </a:r>
            <a:r>
              <a:rPr lang="zh-CN" altLang="en-US" dirty="0">
                <a:solidFill>
                  <a:srgbClr val="002060"/>
                </a:solidFill>
                <a:latin typeface="微软雅黑" panose="020B0503020204020204" pitchFamily="34" charset="-122"/>
                <a:ea typeface="微软雅黑" panose="020B0503020204020204" pitchFamily="34" charset="-122"/>
              </a:rPr>
              <a:t>，并提高模型的性能</a:t>
            </a:r>
          </a:p>
        </p:txBody>
      </p:sp>
      <p:pic>
        <p:nvPicPr>
          <p:cNvPr id="8" name="图片 7">
            <a:extLst>
              <a:ext uri="{FF2B5EF4-FFF2-40B4-BE49-F238E27FC236}">
                <a16:creationId xmlns:a16="http://schemas.microsoft.com/office/drawing/2014/main" id="{9B240E21-9C6D-69B0-1A21-C5FB4C6DB8C7}"/>
              </a:ext>
            </a:extLst>
          </p:cNvPr>
          <p:cNvPicPr>
            <a:picLocks noChangeAspect="1"/>
          </p:cNvPicPr>
          <p:nvPr/>
        </p:nvPicPr>
        <p:blipFill>
          <a:blip r:embed="rId2"/>
          <a:stretch>
            <a:fillRect/>
          </a:stretch>
        </p:blipFill>
        <p:spPr>
          <a:xfrm>
            <a:off x="6549270" y="943031"/>
            <a:ext cx="4358386" cy="2353995"/>
          </a:xfrm>
          <a:prstGeom prst="rect">
            <a:avLst/>
          </a:prstGeom>
        </p:spPr>
      </p:pic>
      <p:sp>
        <p:nvSpPr>
          <p:cNvPr id="9" name="文本框 8">
            <a:extLst>
              <a:ext uri="{FF2B5EF4-FFF2-40B4-BE49-F238E27FC236}">
                <a16:creationId xmlns:a16="http://schemas.microsoft.com/office/drawing/2014/main" id="{71094613-8234-3DAF-1149-AEDD1219B778}"/>
              </a:ext>
            </a:extLst>
          </p:cNvPr>
          <p:cNvSpPr txBox="1"/>
          <p:nvPr/>
        </p:nvSpPr>
        <p:spPr>
          <a:xfrm>
            <a:off x="6096000" y="3314876"/>
            <a:ext cx="5264927" cy="261610"/>
          </a:xfrm>
          <a:prstGeom prst="rect">
            <a:avLst/>
          </a:prstGeom>
          <a:noFill/>
        </p:spPr>
        <p:txBody>
          <a:bodyPr wrap="square" rtlCol="0">
            <a:spAutoFit/>
          </a:bodyPr>
          <a:lstStyle/>
          <a:p>
            <a:pPr algn="ct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RU-Net: An improved U-Net placenta segmentation network based on ResNet</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0674B1DE-FEF4-25CA-CEFC-7789D2516B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130" y="3871191"/>
            <a:ext cx="5742666" cy="2257269"/>
          </a:xfrm>
          <a:prstGeom prst="rect">
            <a:avLst/>
          </a:prstGeom>
        </p:spPr>
      </p:pic>
      <p:pic>
        <p:nvPicPr>
          <p:cNvPr id="7" name="图片 6">
            <a:extLst>
              <a:ext uri="{FF2B5EF4-FFF2-40B4-BE49-F238E27FC236}">
                <a16:creationId xmlns:a16="http://schemas.microsoft.com/office/drawing/2014/main" id="{3960CBDA-64BF-D632-E4F9-BDBABA714471}"/>
              </a:ext>
            </a:extLst>
          </p:cNvPr>
          <p:cNvPicPr>
            <a:picLocks noChangeAspect="1"/>
          </p:cNvPicPr>
          <p:nvPr/>
        </p:nvPicPr>
        <p:blipFill>
          <a:blip r:embed="rId4"/>
          <a:srcRect t="89530" r="63579"/>
          <a:stretch/>
        </p:blipFill>
        <p:spPr>
          <a:xfrm>
            <a:off x="7327196" y="6005352"/>
            <a:ext cx="2802535" cy="298840"/>
          </a:xfrm>
          <a:prstGeom prst="rect">
            <a:avLst/>
          </a:prstGeom>
        </p:spPr>
      </p:pic>
    </p:spTree>
    <p:extLst>
      <p:ext uri="{BB962C8B-B14F-4D97-AF65-F5344CB8AC3E}">
        <p14:creationId xmlns:p14="http://schemas.microsoft.com/office/powerpoint/2010/main" val="396908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7F463-015E-544D-83E6-518EF8451D9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2819374-C30C-2237-3AC6-3A7829804D69}"/>
              </a:ext>
            </a:extLst>
          </p:cNvPr>
          <p:cNvSpPr txBox="1"/>
          <p:nvPr/>
        </p:nvSpPr>
        <p:spPr>
          <a:xfrm>
            <a:off x="665065" y="943032"/>
            <a:ext cx="2250937"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23F2E2A6-FAAF-8DCA-8518-00A6D7C431CA}"/>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6978447-0588-218C-61BC-171410F02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9218" y="2285474"/>
            <a:ext cx="5021394" cy="3732718"/>
          </a:xfrm>
          <a:prstGeom prst="rect">
            <a:avLst/>
          </a:prstGeom>
        </p:spPr>
      </p:pic>
      <p:pic>
        <p:nvPicPr>
          <p:cNvPr id="10" name="图片 9">
            <a:extLst>
              <a:ext uri="{FF2B5EF4-FFF2-40B4-BE49-F238E27FC236}">
                <a16:creationId xmlns:a16="http://schemas.microsoft.com/office/drawing/2014/main" id="{6CBDC582-EA3D-590D-FDC3-D14E00B4FC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66842" y="2180605"/>
            <a:ext cx="5344967" cy="3942456"/>
          </a:xfrm>
          <a:prstGeom prst="rect">
            <a:avLst/>
          </a:prstGeom>
        </p:spPr>
      </p:pic>
      <p:sp>
        <p:nvSpPr>
          <p:cNvPr id="6" name="文本框 5">
            <a:extLst>
              <a:ext uri="{FF2B5EF4-FFF2-40B4-BE49-F238E27FC236}">
                <a16:creationId xmlns:a16="http://schemas.microsoft.com/office/drawing/2014/main" id="{F46F6B37-8BE3-CEF0-BE8D-FAF374609EF4}"/>
              </a:ext>
            </a:extLst>
          </p:cNvPr>
          <p:cNvSpPr txBox="1"/>
          <p:nvPr/>
        </p:nvSpPr>
        <p:spPr>
          <a:xfrm>
            <a:off x="1747152" y="6018192"/>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00250E8E-62CF-172D-F2E5-FDD42FD7A294}"/>
              </a:ext>
            </a:extLst>
          </p:cNvPr>
          <p:cNvSpPr txBox="1"/>
          <p:nvPr/>
        </p:nvSpPr>
        <p:spPr>
          <a:xfrm>
            <a:off x="7999322" y="6005902"/>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FFBE086D-6590-D71F-C976-BE776E626174}"/>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93.8%</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EB94AFE-E015-F62F-3214-809867921D54}"/>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95.4%</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67A0393-A46A-5F43-0811-52693037F7E0}"/>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BD9A248-34C9-54E3-FF9F-0E4FDA943A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714106"/>
            <a:ext cx="2240802" cy="623080"/>
          </a:xfrm>
          <a:prstGeom prst="rect">
            <a:avLst/>
          </a:prstGeom>
        </p:spPr>
      </p:pic>
      <p:pic>
        <p:nvPicPr>
          <p:cNvPr id="14" name="图片 13">
            <a:extLst>
              <a:ext uri="{FF2B5EF4-FFF2-40B4-BE49-F238E27FC236}">
                <a16:creationId xmlns:a16="http://schemas.microsoft.com/office/drawing/2014/main" id="{8B3A46FA-6E8E-2CD8-5BD2-6F94B45EC30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26005" y="2873483"/>
            <a:ext cx="1956382" cy="558966"/>
          </a:xfrm>
          <a:prstGeom prst="rect">
            <a:avLst/>
          </a:prstGeom>
        </p:spPr>
      </p:pic>
    </p:spTree>
    <p:extLst>
      <p:ext uri="{BB962C8B-B14F-4D97-AF65-F5344CB8AC3E}">
        <p14:creationId xmlns:p14="http://schemas.microsoft.com/office/powerpoint/2010/main" val="139643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868C8-2620-9621-4CFC-B5CDE06E238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8EAD842-E9F1-C9AB-C9B7-B9EFA689E1D8}"/>
              </a:ext>
            </a:extLst>
          </p:cNvPr>
          <p:cNvSpPr txBox="1"/>
          <p:nvPr/>
        </p:nvSpPr>
        <p:spPr>
          <a:xfrm>
            <a:off x="665065" y="943032"/>
            <a:ext cx="2799164"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ADD25A29-A134-34D6-81F7-5E341B3E6FDA}"/>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811E520-713A-A104-871C-8C86D27F5934}"/>
              </a:ext>
            </a:extLst>
          </p:cNvPr>
          <p:cNvSpPr txBox="1"/>
          <p:nvPr/>
        </p:nvSpPr>
        <p:spPr>
          <a:xfrm>
            <a:off x="1359025" y="57149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50754FE0-61B1-49DD-AE6A-9AE525CD73FD}"/>
              </a:ext>
            </a:extLst>
          </p:cNvPr>
          <p:cNvSpPr txBox="1"/>
          <p:nvPr/>
        </p:nvSpPr>
        <p:spPr>
          <a:xfrm>
            <a:off x="8290167" y="5648726"/>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C0DB787F-24D6-36F5-1C96-1199305859B8}"/>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93.3%</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0828DCB-F93A-979E-DBA7-BD11D2EB3910}"/>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95.2%</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9C16BDA1-2086-91FE-9882-970929DA7266}"/>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AC768D7-BEEE-D09E-6366-EF2BB67CA12D}"/>
              </a:ext>
            </a:extLst>
          </p:cNvPr>
          <p:cNvPicPr>
            <a:picLocks noChangeAspect="1"/>
          </p:cNvPicPr>
          <p:nvPr/>
        </p:nvPicPr>
        <p:blipFill>
          <a:blip r:embed="rId2"/>
          <a:stretch>
            <a:fillRect/>
          </a:stretch>
        </p:blipFill>
        <p:spPr>
          <a:xfrm>
            <a:off x="500511" y="2317365"/>
            <a:ext cx="4537725" cy="3255913"/>
          </a:xfrm>
          <a:prstGeom prst="rect">
            <a:avLst/>
          </a:prstGeom>
        </p:spPr>
      </p:pic>
      <p:pic>
        <p:nvPicPr>
          <p:cNvPr id="5" name="图片 4">
            <a:extLst>
              <a:ext uri="{FF2B5EF4-FFF2-40B4-BE49-F238E27FC236}">
                <a16:creationId xmlns:a16="http://schemas.microsoft.com/office/drawing/2014/main" id="{C1EC380A-9AAC-9341-42F7-F28C5236B306}"/>
              </a:ext>
            </a:extLst>
          </p:cNvPr>
          <p:cNvPicPr>
            <a:picLocks noChangeAspect="1"/>
          </p:cNvPicPr>
          <p:nvPr/>
        </p:nvPicPr>
        <p:blipFill>
          <a:blip r:embed="rId3"/>
          <a:stretch>
            <a:fillRect/>
          </a:stretch>
        </p:blipFill>
        <p:spPr>
          <a:xfrm>
            <a:off x="6913366" y="2364277"/>
            <a:ext cx="4537725" cy="3284449"/>
          </a:xfrm>
          <a:prstGeom prst="rect">
            <a:avLst/>
          </a:prstGeom>
        </p:spPr>
      </p:pic>
      <p:cxnSp>
        <p:nvCxnSpPr>
          <p:cNvPr id="14" name="直接箭头连接符 13">
            <a:extLst>
              <a:ext uri="{FF2B5EF4-FFF2-40B4-BE49-F238E27FC236}">
                <a16:creationId xmlns:a16="http://schemas.microsoft.com/office/drawing/2014/main" id="{55E66CF8-8621-8CA3-EF11-889CA6CD5C81}"/>
              </a:ext>
            </a:extLst>
          </p:cNvPr>
          <p:cNvCxnSpPr>
            <a:cxnSpLocks/>
          </p:cNvCxnSpPr>
          <p:nvPr/>
        </p:nvCxnSpPr>
        <p:spPr>
          <a:xfrm flipH="1">
            <a:off x="1939613" y="3341836"/>
            <a:ext cx="3152082" cy="309186"/>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文本框 16">
            <a:extLst>
              <a:ext uri="{FF2B5EF4-FFF2-40B4-BE49-F238E27FC236}">
                <a16:creationId xmlns:a16="http://schemas.microsoft.com/office/drawing/2014/main" id="{35E46B69-F844-978B-C549-D5B50ECE2146}"/>
              </a:ext>
            </a:extLst>
          </p:cNvPr>
          <p:cNvSpPr txBox="1"/>
          <p:nvPr/>
        </p:nvSpPr>
        <p:spPr>
          <a:xfrm>
            <a:off x="5231079" y="2690336"/>
            <a:ext cx="1682287" cy="156966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    这里模型出现了</a:t>
            </a:r>
            <a:r>
              <a:rPr lang="zh-CN" altLang="en-US" sz="1600" dirty="0">
                <a:solidFill>
                  <a:srgbClr val="FF0000"/>
                </a:solidFill>
                <a:latin typeface="微软雅黑" panose="020B0503020204020204" pitchFamily="34" charset="-122"/>
                <a:ea typeface="微软雅黑" panose="020B0503020204020204" pitchFamily="34" charset="-122"/>
              </a:rPr>
              <a:t>过拟合</a:t>
            </a:r>
            <a:r>
              <a:rPr lang="zh-CN" altLang="en-US" sz="1600" dirty="0">
                <a:latin typeface="微软雅黑" panose="020B0503020204020204" pitchFamily="34" charset="-122"/>
                <a:ea typeface="微软雅黑" panose="020B0503020204020204" pitchFamily="34" charset="-122"/>
              </a:rPr>
              <a:t>，使得验证集的效果开始出现问题</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调整学习率解决问题</a:t>
            </a:r>
          </a:p>
        </p:txBody>
      </p:sp>
      <p:cxnSp>
        <p:nvCxnSpPr>
          <p:cNvPr id="20" name="直接箭头连接符 19">
            <a:extLst>
              <a:ext uri="{FF2B5EF4-FFF2-40B4-BE49-F238E27FC236}">
                <a16:creationId xmlns:a16="http://schemas.microsoft.com/office/drawing/2014/main" id="{E8DCE1DC-52AC-A0C0-42B3-6662F7F7AC84}"/>
              </a:ext>
            </a:extLst>
          </p:cNvPr>
          <p:cNvCxnSpPr>
            <a:cxnSpLocks/>
            <a:stCxn id="17" idx="3"/>
          </p:cNvCxnSpPr>
          <p:nvPr/>
        </p:nvCxnSpPr>
        <p:spPr>
          <a:xfrm>
            <a:off x="6913366" y="3475166"/>
            <a:ext cx="1376801" cy="761335"/>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文本框 27">
            <a:extLst>
              <a:ext uri="{FF2B5EF4-FFF2-40B4-BE49-F238E27FC236}">
                <a16:creationId xmlns:a16="http://schemas.microsoft.com/office/drawing/2014/main" id="{001DD077-9802-72E7-34FD-6EDEDDD4BC01}"/>
              </a:ext>
            </a:extLst>
          </p:cNvPr>
          <p:cNvSpPr txBox="1"/>
          <p:nvPr/>
        </p:nvSpPr>
        <p:spPr>
          <a:xfrm>
            <a:off x="3804551" y="6189575"/>
            <a:ext cx="3877985"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性能消耗更大，提升不明显</a:t>
            </a:r>
          </a:p>
        </p:txBody>
      </p:sp>
      <p:pic>
        <p:nvPicPr>
          <p:cNvPr id="8" name="图片 7">
            <a:extLst>
              <a:ext uri="{FF2B5EF4-FFF2-40B4-BE49-F238E27FC236}">
                <a16:creationId xmlns:a16="http://schemas.microsoft.com/office/drawing/2014/main" id="{8611AD75-52AC-4473-6DD4-8697B3688C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332001"/>
            <a:ext cx="2240802" cy="623080"/>
          </a:xfrm>
          <a:prstGeom prst="rect">
            <a:avLst/>
          </a:prstGeom>
        </p:spPr>
      </p:pic>
      <p:pic>
        <p:nvPicPr>
          <p:cNvPr id="10" name="图片 9">
            <a:extLst>
              <a:ext uri="{FF2B5EF4-FFF2-40B4-BE49-F238E27FC236}">
                <a16:creationId xmlns:a16="http://schemas.microsoft.com/office/drawing/2014/main" id="{CE23B816-E152-668A-CD72-EAD4398092E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07634" y="2782870"/>
            <a:ext cx="1956382" cy="558966"/>
          </a:xfrm>
          <a:prstGeom prst="rect">
            <a:avLst/>
          </a:prstGeom>
        </p:spPr>
      </p:pic>
    </p:spTree>
    <p:extLst>
      <p:ext uri="{BB962C8B-B14F-4D97-AF65-F5344CB8AC3E}">
        <p14:creationId xmlns:p14="http://schemas.microsoft.com/office/powerpoint/2010/main" val="3341796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7CE40-D84C-0B60-4B1C-430D73ECA02A}"/>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085EE3E8-8DA6-A6D8-444B-3CCAC56C7F0B}"/>
              </a:ext>
            </a:extLst>
          </p:cNvPr>
          <p:cNvPicPr>
            <a:picLocks noChangeAspect="1"/>
          </p:cNvPicPr>
          <p:nvPr/>
        </p:nvPicPr>
        <p:blipFill>
          <a:blip r:embed="rId2"/>
          <a:stretch>
            <a:fillRect/>
          </a:stretch>
        </p:blipFill>
        <p:spPr>
          <a:xfrm>
            <a:off x="6719825" y="2180605"/>
            <a:ext cx="4764776" cy="3539737"/>
          </a:xfrm>
          <a:prstGeom prst="rect">
            <a:avLst/>
          </a:prstGeom>
        </p:spPr>
      </p:pic>
      <p:sp>
        <p:nvSpPr>
          <p:cNvPr id="3" name="文本框 2">
            <a:extLst>
              <a:ext uri="{FF2B5EF4-FFF2-40B4-BE49-F238E27FC236}">
                <a16:creationId xmlns:a16="http://schemas.microsoft.com/office/drawing/2014/main" id="{F3CC8373-0385-B407-9E18-50F9F7211CF7}"/>
              </a:ext>
            </a:extLst>
          </p:cNvPr>
          <p:cNvSpPr txBox="1"/>
          <p:nvPr/>
        </p:nvSpPr>
        <p:spPr>
          <a:xfrm>
            <a:off x="665065" y="947664"/>
            <a:ext cx="2962671"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DeepLabV3</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6" name="文本框 5">
            <a:extLst>
              <a:ext uri="{FF2B5EF4-FFF2-40B4-BE49-F238E27FC236}">
                <a16:creationId xmlns:a16="http://schemas.microsoft.com/office/drawing/2014/main" id="{DB9662BC-F666-DF41-E534-8ADE41A41DE8}"/>
              </a:ext>
            </a:extLst>
          </p:cNvPr>
          <p:cNvSpPr txBox="1"/>
          <p:nvPr/>
        </p:nvSpPr>
        <p:spPr>
          <a:xfrm>
            <a:off x="1359025" y="57149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3CE32A50-B527-32AC-D297-8654D196DBAF}"/>
              </a:ext>
            </a:extLst>
          </p:cNvPr>
          <p:cNvSpPr txBox="1"/>
          <p:nvPr/>
        </p:nvSpPr>
        <p:spPr>
          <a:xfrm>
            <a:off x="8290167" y="5648726"/>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E8DFB4EE-23BC-C458-EA80-D842E70E9FD9}"/>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92.6%</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A96C5F6-72E1-B304-9E7A-ACBB7EAF005C}"/>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94.7%</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8225101F-13B4-D6A8-C14D-8B0DEB21F6BE}"/>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E93E6A9-31B3-6BEF-C5BA-FDEDE6159E4D}"/>
              </a:ext>
            </a:extLst>
          </p:cNvPr>
          <p:cNvPicPr>
            <a:picLocks noChangeAspect="1"/>
          </p:cNvPicPr>
          <p:nvPr/>
        </p:nvPicPr>
        <p:blipFill>
          <a:blip r:embed="rId3"/>
          <a:stretch>
            <a:fillRect/>
          </a:stretch>
        </p:blipFill>
        <p:spPr>
          <a:xfrm>
            <a:off x="707399" y="2230861"/>
            <a:ext cx="4573199" cy="3417865"/>
          </a:xfrm>
          <a:prstGeom prst="rect">
            <a:avLst/>
          </a:prstGeom>
        </p:spPr>
      </p:pic>
      <p:sp>
        <p:nvSpPr>
          <p:cNvPr id="11" name="文本框 10">
            <a:extLst>
              <a:ext uri="{FF2B5EF4-FFF2-40B4-BE49-F238E27FC236}">
                <a16:creationId xmlns:a16="http://schemas.microsoft.com/office/drawing/2014/main" id="{757F015E-49AB-D964-5654-D2E3C86E0F89}"/>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2FC06A9-23E6-E4E6-89B4-39ED78E60E17}"/>
              </a:ext>
            </a:extLst>
          </p:cNvPr>
          <p:cNvSpPr txBox="1"/>
          <p:nvPr/>
        </p:nvSpPr>
        <p:spPr>
          <a:xfrm>
            <a:off x="4001255" y="6177870"/>
            <a:ext cx="3281668"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效果比</a:t>
            </a:r>
            <a:r>
              <a:rPr lang="en-US" altLang="zh-CN" sz="2400" b="1" dirty="0">
                <a:solidFill>
                  <a:srgbClr val="002060"/>
                </a:solidFill>
                <a:latin typeface="微软雅黑" panose="020B0503020204020204" pitchFamily="34" charset="-122"/>
                <a:ea typeface="微软雅黑" panose="020B0503020204020204" pitchFamily="34" charset="-122"/>
              </a:rPr>
              <a:t>U-Net</a:t>
            </a:r>
            <a:r>
              <a:rPr lang="zh-CN" altLang="en-US" sz="2400" b="1" dirty="0">
                <a:solidFill>
                  <a:srgbClr val="002060"/>
                </a:solidFill>
                <a:latin typeface="微软雅黑" panose="020B0503020204020204" pitchFamily="34" charset="-122"/>
                <a:ea typeface="微软雅黑" panose="020B0503020204020204" pitchFamily="34" charset="-122"/>
              </a:rPr>
              <a:t>稍逊一些</a:t>
            </a:r>
          </a:p>
        </p:txBody>
      </p:sp>
      <p:pic>
        <p:nvPicPr>
          <p:cNvPr id="4" name="图片 3">
            <a:extLst>
              <a:ext uri="{FF2B5EF4-FFF2-40B4-BE49-F238E27FC236}">
                <a16:creationId xmlns:a16="http://schemas.microsoft.com/office/drawing/2014/main" id="{711AC503-8711-30E9-C596-82F6311C1E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311293"/>
            <a:ext cx="2240802" cy="623080"/>
          </a:xfrm>
          <a:prstGeom prst="rect">
            <a:avLst/>
          </a:prstGeom>
        </p:spPr>
      </p:pic>
      <p:pic>
        <p:nvPicPr>
          <p:cNvPr id="5" name="图片 4">
            <a:extLst>
              <a:ext uri="{FF2B5EF4-FFF2-40B4-BE49-F238E27FC236}">
                <a16:creationId xmlns:a16="http://schemas.microsoft.com/office/drawing/2014/main" id="{274AC4E3-73C8-1791-E08B-AC0567EC505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07594" y="2870034"/>
            <a:ext cx="1956382" cy="558966"/>
          </a:xfrm>
          <a:prstGeom prst="rect">
            <a:avLst/>
          </a:prstGeom>
        </p:spPr>
      </p:pic>
    </p:spTree>
    <p:extLst>
      <p:ext uri="{BB962C8B-B14F-4D97-AF65-F5344CB8AC3E}">
        <p14:creationId xmlns:p14="http://schemas.microsoft.com/office/powerpoint/2010/main" val="128586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7A90D-E92C-658C-4977-1694BAE420D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0D4F983-6EAE-F11F-76F2-CF897432C2EF}"/>
              </a:ext>
            </a:extLst>
          </p:cNvPr>
          <p:cNvSpPr txBox="1"/>
          <p:nvPr/>
        </p:nvSpPr>
        <p:spPr>
          <a:xfrm>
            <a:off x="665065" y="943032"/>
            <a:ext cx="2250937"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7A7AE6C9-4FB5-6F3A-0583-5C8DEC24C4C6}"/>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图像大小：</a:t>
            </a:r>
            <a:r>
              <a:rPr lang="en-US" altLang="zh-CN" sz="2400" b="1" dirty="0">
                <a:solidFill>
                  <a:srgbClr val="FF0000"/>
                </a:solidFill>
                <a:latin typeface="微软雅黑" panose="020B0503020204020204" pitchFamily="34" charset="-122"/>
                <a:ea typeface="微软雅黑" panose="020B0503020204020204" pitchFamily="34" charset="-122"/>
              </a:rPr>
              <a:t>512</a:t>
            </a:r>
            <a:r>
              <a:rPr lang="en-US" altLang="zh-CN"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512</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11C58CA4-0D3E-9064-0E9B-0849B05AAD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5002" y="2117224"/>
            <a:ext cx="5021394" cy="3665770"/>
          </a:xfrm>
          <a:prstGeom prst="rect">
            <a:avLst/>
          </a:prstGeom>
        </p:spPr>
      </p:pic>
      <p:pic>
        <p:nvPicPr>
          <p:cNvPr id="10" name="图片 9">
            <a:extLst>
              <a:ext uri="{FF2B5EF4-FFF2-40B4-BE49-F238E27FC236}">
                <a16:creationId xmlns:a16="http://schemas.microsoft.com/office/drawing/2014/main" id="{4E089EAF-1F96-003A-9D85-48AD4D054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2031" y="2079870"/>
            <a:ext cx="5344967" cy="3822561"/>
          </a:xfrm>
          <a:prstGeom prst="rect">
            <a:avLst/>
          </a:prstGeom>
        </p:spPr>
      </p:pic>
      <p:sp>
        <p:nvSpPr>
          <p:cNvPr id="6" name="文本框 5">
            <a:extLst>
              <a:ext uri="{FF2B5EF4-FFF2-40B4-BE49-F238E27FC236}">
                <a16:creationId xmlns:a16="http://schemas.microsoft.com/office/drawing/2014/main" id="{8AAA3624-D2BC-EBA3-2B7B-06B2B1F14C98}"/>
              </a:ext>
            </a:extLst>
          </p:cNvPr>
          <p:cNvSpPr txBox="1"/>
          <p:nvPr/>
        </p:nvSpPr>
        <p:spPr>
          <a:xfrm>
            <a:off x="1790533" y="56164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1A7083D6-9AA9-1201-A5E3-DCD2A6FA1DAB}"/>
              </a:ext>
            </a:extLst>
          </p:cNvPr>
          <p:cNvSpPr txBox="1"/>
          <p:nvPr/>
        </p:nvSpPr>
        <p:spPr>
          <a:xfrm>
            <a:off x="7982255" y="5733527"/>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552750F7-D494-A4A8-ACF8-7990858ACC65}"/>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FF0000"/>
                </a:solidFill>
                <a:latin typeface="微软雅黑" panose="020B0503020204020204" pitchFamily="34" charset="-122"/>
                <a:ea typeface="微软雅黑" panose="020B0503020204020204" pitchFamily="34" charset="-122"/>
              </a:rPr>
              <a:t>94.6%</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7892F45-975A-AFE2-25FA-4A6D7AFCA234}"/>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96.7%</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944B621-DCF5-F0AE-471B-30BC99A4D850}"/>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89E7106-54A5-222E-D93E-59D1F2209E45}"/>
              </a:ext>
            </a:extLst>
          </p:cNvPr>
          <p:cNvSpPr txBox="1"/>
          <p:nvPr/>
        </p:nvSpPr>
        <p:spPr>
          <a:xfrm>
            <a:off x="2822548" y="1077867"/>
            <a:ext cx="6094902" cy="369332"/>
          </a:xfrm>
          <a:prstGeom prst="rect">
            <a:avLst/>
          </a:prstGeom>
          <a:noFill/>
        </p:spPr>
        <p:txBody>
          <a:bodyPr wrap="square">
            <a:spAutoFit/>
          </a:bodyPr>
          <a:lstStyle/>
          <a:p>
            <a:r>
              <a:rPr lang="zh-CN" altLang="en-US" sz="1800" dirty="0">
                <a:solidFill>
                  <a:srgbClr val="002060"/>
                </a:solidFill>
                <a:latin typeface="微软雅黑" panose="020B0503020204020204" pitchFamily="34" charset="-122"/>
                <a:ea typeface="微软雅黑" panose="020B0503020204020204" pitchFamily="34" charset="-122"/>
              </a:rPr>
              <a:t>（将先前的结果作为预训练参数）</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98ECA86-BE74-66A4-A34A-C34528631B07}"/>
              </a:ext>
            </a:extLst>
          </p:cNvPr>
          <p:cNvSpPr txBox="1"/>
          <p:nvPr/>
        </p:nvSpPr>
        <p:spPr>
          <a:xfrm>
            <a:off x="2541536" y="6118212"/>
            <a:ext cx="5109091"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模型</a:t>
            </a:r>
            <a:r>
              <a:rPr lang="zh-CN" altLang="en-US" sz="2400" b="1" dirty="0">
                <a:solidFill>
                  <a:srgbClr val="FF0000"/>
                </a:solidFill>
                <a:latin typeface="微软雅黑" panose="020B0503020204020204" pitchFamily="34" charset="-122"/>
                <a:ea typeface="微软雅黑" panose="020B0503020204020204" pitchFamily="34" charset="-122"/>
              </a:rPr>
              <a:t>性能更好</a:t>
            </a:r>
            <a:r>
              <a:rPr lang="zh-CN" altLang="en-US" sz="2400" b="1" dirty="0">
                <a:solidFill>
                  <a:srgbClr val="002060"/>
                </a:solidFill>
                <a:latin typeface="微软雅黑" panose="020B0503020204020204" pitchFamily="34" charset="-122"/>
                <a:ea typeface="微软雅黑" panose="020B0503020204020204" pitchFamily="34" charset="-122"/>
              </a:rPr>
              <a:t>，但电脑已有点吃不消</a:t>
            </a:r>
          </a:p>
        </p:txBody>
      </p:sp>
      <p:pic>
        <p:nvPicPr>
          <p:cNvPr id="14" name="图片 13">
            <a:extLst>
              <a:ext uri="{FF2B5EF4-FFF2-40B4-BE49-F238E27FC236}">
                <a16:creationId xmlns:a16="http://schemas.microsoft.com/office/drawing/2014/main" id="{A1B4F6D9-93A9-C42D-FDDA-9AABF36C0A5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74914" y="4492098"/>
            <a:ext cx="2240802" cy="623080"/>
          </a:xfrm>
          <a:prstGeom prst="rect">
            <a:avLst/>
          </a:prstGeom>
        </p:spPr>
      </p:pic>
      <p:pic>
        <p:nvPicPr>
          <p:cNvPr id="15" name="图片 14">
            <a:extLst>
              <a:ext uri="{FF2B5EF4-FFF2-40B4-BE49-F238E27FC236}">
                <a16:creationId xmlns:a16="http://schemas.microsoft.com/office/drawing/2014/main" id="{7CC55D04-66F9-1993-C7CD-7FB2DA64EA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22663" y="2705233"/>
            <a:ext cx="1956382" cy="558966"/>
          </a:xfrm>
          <a:prstGeom prst="rect">
            <a:avLst/>
          </a:prstGeom>
        </p:spPr>
      </p:pic>
    </p:spTree>
    <p:extLst>
      <p:ext uri="{BB962C8B-B14F-4D97-AF65-F5344CB8AC3E}">
        <p14:creationId xmlns:p14="http://schemas.microsoft.com/office/powerpoint/2010/main" val="3815957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FD08C-ADD8-675D-6355-0DE178D5DAD9}"/>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AE71D91-4FD1-DB73-E937-0F88ABF65848}"/>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结果处理</a:t>
            </a:r>
          </a:p>
        </p:txBody>
      </p:sp>
      <p:sp>
        <p:nvSpPr>
          <p:cNvPr id="7" name="文本框 6">
            <a:extLst>
              <a:ext uri="{FF2B5EF4-FFF2-40B4-BE49-F238E27FC236}">
                <a16:creationId xmlns:a16="http://schemas.microsoft.com/office/drawing/2014/main" id="{CAF16412-1963-8EF2-27B7-C758DC2DA002}"/>
              </a:ext>
            </a:extLst>
          </p:cNvPr>
          <p:cNvSpPr txBox="1"/>
          <p:nvPr/>
        </p:nvSpPr>
        <p:spPr>
          <a:xfrm>
            <a:off x="962956" y="1592596"/>
            <a:ext cx="9575667"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002060"/>
                </a:solidFill>
                <a:latin typeface="微软雅黑" panose="020B0503020204020204" pitchFamily="34" charset="-122"/>
                <a:ea typeface="微软雅黑" panose="020B0503020204020204" pitchFamily="34" charset="-122"/>
              </a:rPr>
              <a:t>由于原图大小为 </a:t>
            </a:r>
            <a:r>
              <a:rPr lang="en-US" altLang="zh-CN" sz="2000" b="1" dirty="0">
                <a:solidFill>
                  <a:srgbClr val="002060"/>
                </a:solidFill>
                <a:latin typeface="微软雅黑" panose="020B0503020204020204" pitchFamily="34" charset="-122"/>
                <a:ea typeface="微软雅黑" panose="020B0503020204020204" pitchFamily="34" charset="-122"/>
              </a:rPr>
              <a:t>2048×2048</a:t>
            </a:r>
            <a:r>
              <a:rPr lang="zh-CN" altLang="en-US" sz="2000" b="1" dirty="0">
                <a:solidFill>
                  <a:srgbClr val="002060"/>
                </a:solidFill>
                <a:latin typeface="微软雅黑" panose="020B0503020204020204" pitchFamily="34" charset="-122"/>
                <a:ea typeface="微软雅黑" panose="020B0503020204020204" pitchFamily="34" charset="-122"/>
              </a:rPr>
              <a:t>，训练的模型为</a:t>
            </a:r>
            <a:r>
              <a:rPr lang="en-US" altLang="zh-CN" sz="2000" b="1" dirty="0">
                <a:solidFill>
                  <a:srgbClr val="002060"/>
                </a:solidFill>
                <a:latin typeface="微软雅黑" panose="020B0503020204020204" pitchFamily="34" charset="-122"/>
                <a:ea typeface="微软雅黑" panose="020B0503020204020204" pitchFamily="34" charset="-122"/>
              </a:rPr>
              <a:t>512×512</a:t>
            </a:r>
            <a:r>
              <a:rPr lang="zh-CN" altLang="en-US" sz="2000" b="1" dirty="0">
                <a:solidFill>
                  <a:srgbClr val="002060"/>
                </a:solidFill>
                <a:latin typeface="微软雅黑" panose="020B0503020204020204" pitchFamily="34" charset="-122"/>
                <a:ea typeface="微软雅黑" panose="020B0503020204020204" pitchFamily="34" charset="-122"/>
              </a:rPr>
              <a:t>，需要进行缩放</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535F0389-98BD-036F-EBCD-A31FBA8D7930}"/>
              </a:ext>
            </a:extLst>
          </p:cNvPr>
          <p:cNvGrpSpPr/>
          <p:nvPr/>
        </p:nvGrpSpPr>
        <p:grpSpPr>
          <a:xfrm>
            <a:off x="1270217" y="2292976"/>
            <a:ext cx="9651567" cy="4175575"/>
            <a:chOff x="1176508" y="2292976"/>
            <a:chExt cx="9651567" cy="4175575"/>
          </a:xfrm>
        </p:grpSpPr>
        <p:pic>
          <p:nvPicPr>
            <p:cNvPr id="17" name="图片 16" descr="图片包含 游戏机, 钟表&#10;&#10;描述已自动生成">
              <a:extLst>
                <a:ext uri="{FF2B5EF4-FFF2-40B4-BE49-F238E27FC236}">
                  <a16:creationId xmlns:a16="http://schemas.microsoft.com/office/drawing/2014/main" id="{8ECCB49A-BDB0-1DDA-FC5F-4C5F04CF6B51}"/>
                </a:ext>
              </a:extLst>
            </p:cNvPr>
            <p:cNvPicPr>
              <a:picLocks noChangeAspect="1"/>
            </p:cNvPicPr>
            <p:nvPr/>
          </p:nvPicPr>
          <p:blipFill>
            <a:blip r:embed="rId2">
              <a:extLst>
                <a:ext uri="{28A0092B-C50C-407E-A947-70E740481C1C}">
                  <a14:useLocalDpi xmlns:a14="http://schemas.microsoft.com/office/drawing/2010/main" val="0"/>
                </a:ext>
              </a:extLst>
            </a:blip>
            <a:srcRect l="32954" t="39194" r="36358" b="26615"/>
            <a:stretch/>
          </p:blipFill>
          <p:spPr>
            <a:xfrm>
              <a:off x="1176508" y="2292976"/>
              <a:ext cx="3119197" cy="3475195"/>
            </a:xfrm>
            <a:prstGeom prst="rect">
              <a:avLst/>
            </a:prstGeom>
          </p:spPr>
        </p:pic>
        <p:sp>
          <p:nvSpPr>
            <p:cNvPr id="18" name="文本框 17">
              <a:extLst>
                <a:ext uri="{FF2B5EF4-FFF2-40B4-BE49-F238E27FC236}">
                  <a16:creationId xmlns:a16="http://schemas.microsoft.com/office/drawing/2014/main" id="{141958DD-56A7-AC12-44C8-50802D4599B2}"/>
                </a:ext>
              </a:extLst>
            </p:cNvPr>
            <p:cNvSpPr txBox="1"/>
            <p:nvPr/>
          </p:nvSpPr>
          <p:spPr>
            <a:xfrm>
              <a:off x="1568438" y="6068441"/>
              <a:ext cx="2335337"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原代码放大效果</a:t>
              </a:r>
            </a:p>
          </p:txBody>
        </p:sp>
        <p:cxnSp>
          <p:nvCxnSpPr>
            <p:cNvPr id="20" name="直接箭头连接符 19">
              <a:extLst>
                <a:ext uri="{FF2B5EF4-FFF2-40B4-BE49-F238E27FC236}">
                  <a16:creationId xmlns:a16="http://schemas.microsoft.com/office/drawing/2014/main" id="{CB02848E-BE8E-E66F-2BFC-770204B8EA03}"/>
                </a:ext>
              </a:extLst>
            </p:cNvPr>
            <p:cNvCxnSpPr>
              <a:cxnSpLocks/>
            </p:cNvCxnSpPr>
            <p:nvPr/>
          </p:nvCxnSpPr>
          <p:spPr>
            <a:xfrm flipH="1">
              <a:off x="3552345" y="3124748"/>
              <a:ext cx="1822222" cy="67099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E7694240-B148-41C8-8615-41F1C132C0BC}"/>
                </a:ext>
              </a:extLst>
            </p:cNvPr>
            <p:cNvSpPr txBox="1"/>
            <p:nvPr/>
          </p:nvSpPr>
          <p:spPr>
            <a:xfrm>
              <a:off x="5118009" y="2359300"/>
              <a:ext cx="211825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映射后</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直接使用临近插值</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锯齿明显</a:t>
              </a:r>
            </a:p>
          </p:txBody>
        </p:sp>
        <p:pic>
          <p:nvPicPr>
            <p:cNvPr id="23" name="图片 22" descr="图片包含 游戏机, 灯光&#10;&#10;描述已自动生成">
              <a:extLst>
                <a:ext uri="{FF2B5EF4-FFF2-40B4-BE49-F238E27FC236}">
                  <a16:creationId xmlns:a16="http://schemas.microsoft.com/office/drawing/2014/main" id="{DFBD071E-27F7-BCD8-F638-FDEECFFEAEA2}"/>
                </a:ext>
              </a:extLst>
            </p:cNvPr>
            <p:cNvPicPr>
              <a:picLocks noChangeAspect="1"/>
            </p:cNvPicPr>
            <p:nvPr/>
          </p:nvPicPr>
          <p:blipFill>
            <a:blip r:embed="rId3">
              <a:extLst>
                <a:ext uri="{28A0092B-C50C-407E-A947-70E740481C1C}">
                  <a14:useLocalDpi xmlns:a14="http://schemas.microsoft.com/office/drawing/2010/main" val="0"/>
                </a:ext>
              </a:extLst>
            </a:blip>
            <a:srcRect l="30750" t="38752" r="38296" b="27138"/>
            <a:stretch/>
          </p:blipFill>
          <p:spPr>
            <a:xfrm>
              <a:off x="7761504" y="2359300"/>
              <a:ext cx="3066571" cy="3379156"/>
            </a:xfrm>
            <a:prstGeom prst="rect">
              <a:avLst/>
            </a:prstGeom>
          </p:spPr>
        </p:pic>
        <p:sp>
          <p:nvSpPr>
            <p:cNvPr id="24" name="文本框 23">
              <a:extLst>
                <a:ext uri="{FF2B5EF4-FFF2-40B4-BE49-F238E27FC236}">
                  <a16:creationId xmlns:a16="http://schemas.microsoft.com/office/drawing/2014/main" id="{920B818A-108B-2413-F77E-AAB23E824E6D}"/>
                </a:ext>
              </a:extLst>
            </p:cNvPr>
            <p:cNvSpPr txBox="1"/>
            <p:nvPr/>
          </p:nvSpPr>
          <p:spPr>
            <a:xfrm>
              <a:off x="8127120" y="6068441"/>
              <a:ext cx="2335337"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本代码放大效果</a:t>
              </a:r>
            </a:p>
          </p:txBody>
        </p:sp>
        <p:sp>
          <p:nvSpPr>
            <p:cNvPr id="25" name="文本框 24">
              <a:extLst>
                <a:ext uri="{FF2B5EF4-FFF2-40B4-BE49-F238E27FC236}">
                  <a16:creationId xmlns:a16="http://schemas.microsoft.com/office/drawing/2014/main" id="{9E046869-76AC-0D11-BBE2-9CCF91DD92BE}"/>
                </a:ext>
              </a:extLst>
            </p:cNvPr>
            <p:cNvSpPr txBox="1"/>
            <p:nvPr/>
          </p:nvSpPr>
          <p:spPr>
            <a:xfrm>
              <a:off x="5118009" y="4066261"/>
              <a:ext cx="211825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利用</a:t>
              </a:r>
              <a:r>
                <a:rPr lang="zh-CN" altLang="en-US" b="1" dirty="0">
                  <a:solidFill>
                    <a:srgbClr val="002060"/>
                  </a:solidFill>
                  <a:latin typeface="微软雅黑" panose="020B0503020204020204" pitchFamily="34" charset="-122"/>
                  <a:ea typeface="微软雅黑" panose="020B0503020204020204" pitchFamily="34" charset="-122"/>
                </a:rPr>
                <a:t>高斯滤波</a:t>
              </a:r>
              <a:r>
                <a:rPr lang="zh-CN" altLang="en-US" dirty="0">
                  <a:solidFill>
                    <a:srgbClr val="002060"/>
                  </a:solidFill>
                  <a:latin typeface="微软雅黑" panose="020B0503020204020204" pitchFamily="34" charset="-122"/>
                  <a:ea typeface="微软雅黑" panose="020B0503020204020204" pitchFamily="34" charset="-122"/>
                </a:rPr>
                <a:t>后</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再进行映射</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边缘明显改善</a:t>
              </a:r>
            </a:p>
          </p:txBody>
        </p:sp>
        <p:cxnSp>
          <p:nvCxnSpPr>
            <p:cNvPr id="27" name="直接箭头连接符 26">
              <a:extLst>
                <a:ext uri="{FF2B5EF4-FFF2-40B4-BE49-F238E27FC236}">
                  <a16:creationId xmlns:a16="http://schemas.microsoft.com/office/drawing/2014/main" id="{5B263AC4-5883-5876-7FEE-8552D4A67E59}"/>
                </a:ext>
              </a:extLst>
            </p:cNvPr>
            <p:cNvCxnSpPr>
              <a:cxnSpLocks/>
            </p:cNvCxnSpPr>
            <p:nvPr/>
          </p:nvCxnSpPr>
          <p:spPr>
            <a:xfrm flipV="1">
              <a:off x="7091534" y="4216765"/>
              <a:ext cx="1144644" cy="484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768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8350D9F-18C3-9F9E-36BA-399649A623BC}"/>
              </a:ext>
            </a:extLst>
          </p:cNvPr>
          <p:cNvSpPr txBox="1"/>
          <p:nvPr/>
        </p:nvSpPr>
        <p:spPr>
          <a:xfrm>
            <a:off x="665065" y="943032"/>
            <a:ext cx="233910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模型训练结果</a:t>
            </a:r>
          </a:p>
        </p:txBody>
      </p:sp>
      <p:pic>
        <p:nvPicPr>
          <p:cNvPr id="7" name="图片 6" descr="图片包含 游戏机&#10;&#10;描述已自动生成">
            <a:extLst>
              <a:ext uri="{FF2B5EF4-FFF2-40B4-BE49-F238E27FC236}">
                <a16:creationId xmlns:a16="http://schemas.microsoft.com/office/drawing/2014/main" id="{C66A29D5-7A8F-5673-0E2B-6E697A195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6140" y="2309491"/>
            <a:ext cx="3647732" cy="3647732"/>
          </a:xfrm>
          <a:prstGeom prst="rect">
            <a:avLst/>
          </a:prstGeom>
        </p:spPr>
      </p:pic>
      <p:pic>
        <p:nvPicPr>
          <p:cNvPr id="9" name="图片 8" descr="黑暗里有星球&#10;&#10;中度可信度描述已自动生成">
            <a:extLst>
              <a:ext uri="{FF2B5EF4-FFF2-40B4-BE49-F238E27FC236}">
                <a16:creationId xmlns:a16="http://schemas.microsoft.com/office/drawing/2014/main" id="{C1535617-6084-8116-BDF7-CEAA96731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943" y="2309491"/>
            <a:ext cx="3647732" cy="3647732"/>
          </a:xfrm>
          <a:prstGeom prst="rect">
            <a:avLst/>
          </a:prstGeom>
        </p:spPr>
      </p:pic>
      <p:sp>
        <p:nvSpPr>
          <p:cNvPr id="10" name="文本框 9">
            <a:extLst>
              <a:ext uri="{FF2B5EF4-FFF2-40B4-BE49-F238E27FC236}">
                <a16:creationId xmlns:a16="http://schemas.microsoft.com/office/drawing/2014/main" id="{809124C8-9412-D49E-21CD-257B9AE6F416}"/>
              </a:ext>
            </a:extLst>
          </p:cNvPr>
          <p:cNvSpPr txBox="1"/>
          <p:nvPr/>
        </p:nvSpPr>
        <p:spPr>
          <a:xfrm>
            <a:off x="2520603" y="6172806"/>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4BC34BE-EE5D-32D4-83A5-B0AD277EFD3E}"/>
              </a:ext>
            </a:extLst>
          </p:cNvPr>
          <p:cNvSpPr txBox="1"/>
          <p:nvPr/>
        </p:nvSpPr>
        <p:spPr>
          <a:xfrm>
            <a:off x="8082800" y="6232012"/>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output</a:t>
            </a:r>
            <a:endParaRPr lang="zh-CN" altLang="en-US" sz="2000" dirty="0">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328570A1-79C6-3ADA-18AF-88933E5F62B2}"/>
              </a:ext>
            </a:extLst>
          </p:cNvPr>
          <p:cNvCxnSpPr/>
          <p:nvPr/>
        </p:nvCxnSpPr>
        <p:spPr>
          <a:xfrm>
            <a:off x="5463849" y="4080730"/>
            <a:ext cx="1331656" cy="0"/>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A4D06F42-0B78-3207-36E5-AAB6BB2EE936}"/>
              </a:ext>
            </a:extLst>
          </p:cNvPr>
          <p:cNvSpPr txBox="1"/>
          <p:nvPr/>
        </p:nvSpPr>
        <p:spPr>
          <a:xfrm>
            <a:off x="1106872" y="1515045"/>
            <a:ext cx="2419252"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RU-Net</a:t>
            </a:r>
            <a:r>
              <a:rPr lang="zh-CN" altLang="en-US" sz="2400" b="1" dirty="0">
                <a:solidFill>
                  <a:srgbClr val="002060"/>
                </a:solidFill>
                <a:latin typeface="微软雅黑" panose="020B0503020204020204" pitchFamily="34" charset="-122"/>
                <a:ea typeface="微软雅黑" panose="020B0503020204020204" pitchFamily="34" charset="-122"/>
              </a:rPr>
              <a:t>模型</a:t>
            </a:r>
          </a:p>
        </p:txBody>
      </p:sp>
    </p:spTree>
    <p:extLst>
      <p:ext uri="{BB962C8B-B14F-4D97-AF65-F5344CB8AC3E}">
        <p14:creationId xmlns:p14="http://schemas.microsoft.com/office/powerpoint/2010/main" val="99985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B8ABF7-65D0-413D-7BD8-7CC1B31AC741}"/>
              </a:ext>
            </a:extLst>
          </p:cNvPr>
          <p:cNvPicPr>
            <a:picLocks noChangeAspect="1"/>
          </p:cNvPicPr>
          <p:nvPr/>
        </p:nvPicPr>
        <p:blipFill>
          <a:blip r:embed="rId2"/>
          <a:stretch>
            <a:fillRect/>
          </a:stretch>
        </p:blipFill>
        <p:spPr>
          <a:xfrm>
            <a:off x="309463" y="3382951"/>
            <a:ext cx="5421006" cy="3049316"/>
          </a:xfrm>
          <a:prstGeom prst="rect">
            <a:avLst/>
          </a:prstGeom>
        </p:spPr>
      </p:pic>
      <p:pic>
        <p:nvPicPr>
          <p:cNvPr id="6" name="图片 5">
            <a:extLst>
              <a:ext uri="{FF2B5EF4-FFF2-40B4-BE49-F238E27FC236}">
                <a16:creationId xmlns:a16="http://schemas.microsoft.com/office/drawing/2014/main" id="{5DD77DA4-3977-333A-6D15-7F9F4FCFC3F8}"/>
              </a:ext>
            </a:extLst>
          </p:cNvPr>
          <p:cNvPicPr>
            <a:picLocks noChangeAspect="1"/>
          </p:cNvPicPr>
          <p:nvPr/>
        </p:nvPicPr>
        <p:blipFill>
          <a:blip r:embed="rId3"/>
          <a:stretch>
            <a:fillRect/>
          </a:stretch>
        </p:blipFill>
        <p:spPr>
          <a:xfrm>
            <a:off x="6355422" y="3382951"/>
            <a:ext cx="5421006" cy="3049316"/>
          </a:xfrm>
          <a:prstGeom prst="rect">
            <a:avLst/>
          </a:prstGeom>
        </p:spPr>
      </p:pic>
      <p:sp>
        <p:nvSpPr>
          <p:cNvPr id="3" name="文本框 2">
            <a:extLst>
              <a:ext uri="{FF2B5EF4-FFF2-40B4-BE49-F238E27FC236}">
                <a16:creationId xmlns:a16="http://schemas.microsoft.com/office/drawing/2014/main" id="{233505D5-AB2F-C1F7-113E-3A74616A53AF}"/>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结果优化</a:t>
            </a:r>
          </a:p>
        </p:txBody>
      </p:sp>
      <p:sp>
        <p:nvSpPr>
          <p:cNvPr id="5" name="文本框 4">
            <a:extLst>
              <a:ext uri="{FF2B5EF4-FFF2-40B4-BE49-F238E27FC236}">
                <a16:creationId xmlns:a16="http://schemas.microsoft.com/office/drawing/2014/main" id="{0C6D5A6F-3F0C-0AEA-705A-25B68CEF05B1}"/>
              </a:ext>
            </a:extLst>
          </p:cNvPr>
          <p:cNvSpPr txBox="1"/>
          <p:nvPr/>
        </p:nvSpPr>
        <p:spPr>
          <a:xfrm>
            <a:off x="1106872" y="1567673"/>
            <a:ext cx="5248550" cy="1400383"/>
          </a:xfrm>
          <a:prstGeom prst="rect">
            <a:avLst/>
          </a:prstGeom>
          <a:noFill/>
        </p:spPr>
        <p:txBody>
          <a:bodyPr wrap="square" rtlCol="0">
            <a:spAutoFit/>
          </a:bodyPr>
          <a:lstStyle/>
          <a:p>
            <a:pPr marL="457200" indent="-457200">
              <a:spcAft>
                <a:spcPts val="600"/>
              </a:spcAft>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对于拍摄不是很理想的部分，模型分割会存在瑕疵导致</a:t>
            </a:r>
            <a:r>
              <a:rPr lang="zh-CN" altLang="en-US" sz="2000" b="1" dirty="0">
                <a:solidFill>
                  <a:srgbClr val="002060"/>
                </a:solidFill>
                <a:latin typeface="微软雅黑" panose="020B0503020204020204" pitchFamily="34" charset="-122"/>
                <a:ea typeface="微软雅黑" panose="020B0503020204020204" pitchFamily="34" charset="-122"/>
              </a:rPr>
              <a:t>边缘不整齐</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457200" indent="-457200">
              <a:spcAft>
                <a:spcPts val="600"/>
              </a:spcAft>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由于血管壁的形状不会这么离谱，参考朱丰裕学长的图像预处理进行</a:t>
            </a:r>
            <a:r>
              <a:rPr lang="zh-CN" altLang="en-US" sz="2000" b="1" dirty="0">
                <a:solidFill>
                  <a:srgbClr val="FF0000"/>
                </a:solidFill>
                <a:latin typeface="微软雅黑" panose="020B0503020204020204" pitchFamily="34" charset="-122"/>
                <a:ea typeface="微软雅黑" panose="020B0503020204020204" pitchFamily="34" charset="-122"/>
              </a:rPr>
              <a:t>形态学运算</a:t>
            </a:r>
          </a:p>
        </p:txBody>
      </p:sp>
      <p:pic>
        <p:nvPicPr>
          <p:cNvPr id="8" name="图片 7">
            <a:extLst>
              <a:ext uri="{FF2B5EF4-FFF2-40B4-BE49-F238E27FC236}">
                <a16:creationId xmlns:a16="http://schemas.microsoft.com/office/drawing/2014/main" id="{99CBAA1C-2832-218C-3FD8-7657CBA284D1}"/>
              </a:ext>
            </a:extLst>
          </p:cNvPr>
          <p:cNvPicPr>
            <a:picLocks noChangeAspect="1"/>
          </p:cNvPicPr>
          <p:nvPr/>
        </p:nvPicPr>
        <p:blipFill>
          <a:blip r:embed="rId4"/>
          <a:stretch>
            <a:fillRect/>
          </a:stretch>
        </p:blipFill>
        <p:spPr>
          <a:xfrm>
            <a:off x="6755294" y="1204642"/>
            <a:ext cx="5204940" cy="1426899"/>
          </a:xfrm>
          <a:prstGeom prst="rect">
            <a:avLst/>
          </a:prstGeom>
        </p:spPr>
      </p:pic>
      <p:sp>
        <p:nvSpPr>
          <p:cNvPr id="9" name="文本框 8">
            <a:extLst>
              <a:ext uri="{FF2B5EF4-FFF2-40B4-BE49-F238E27FC236}">
                <a16:creationId xmlns:a16="http://schemas.microsoft.com/office/drawing/2014/main" id="{3FA71D79-96BE-4BC6-4F11-FEF0755A3FF4}"/>
              </a:ext>
            </a:extLst>
          </p:cNvPr>
          <p:cNvSpPr txBox="1"/>
          <p:nvPr/>
        </p:nvSpPr>
        <p:spPr>
          <a:xfrm>
            <a:off x="8457518" y="2706446"/>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朱丰裕学长论文</a:t>
            </a:r>
          </a:p>
        </p:txBody>
      </p:sp>
      <p:sp>
        <p:nvSpPr>
          <p:cNvPr id="10" name="矩形 9">
            <a:extLst>
              <a:ext uri="{FF2B5EF4-FFF2-40B4-BE49-F238E27FC236}">
                <a16:creationId xmlns:a16="http://schemas.microsoft.com/office/drawing/2014/main" id="{E76506E0-07DF-300F-C539-AD444B6655A4}"/>
              </a:ext>
            </a:extLst>
          </p:cNvPr>
          <p:cNvSpPr/>
          <p:nvPr/>
        </p:nvSpPr>
        <p:spPr>
          <a:xfrm>
            <a:off x="990051" y="3526031"/>
            <a:ext cx="1220417" cy="3049317"/>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1" name="文本框 10">
            <a:extLst>
              <a:ext uri="{FF2B5EF4-FFF2-40B4-BE49-F238E27FC236}">
                <a16:creationId xmlns:a16="http://schemas.microsoft.com/office/drawing/2014/main" id="{B60A046D-DB66-B341-3DD3-8522C4CA4C35}"/>
              </a:ext>
            </a:extLst>
          </p:cNvPr>
          <p:cNvSpPr txBox="1"/>
          <p:nvPr/>
        </p:nvSpPr>
        <p:spPr>
          <a:xfrm>
            <a:off x="994965" y="6134476"/>
            <a:ext cx="1210588"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原图像部分</a:t>
            </a:r>
          </a:p>
        </p:txBody>
      </p:sp>
      <p:sp>
        <p:nvSpPr>
          <p:cNvPr id="12" name="矩形 11">
            <a:extLst>
              <a:ext uri="{FF2B5EF4-FFF2-40B4-BE49-F238E27FC236}">
                <a16:creationId xmlns:a16="http://schemas.microsoft.com/office/drawing/2014/main" id="{A3D58308-81DE-BC5E-0F3E-E00C325150F1}"/>
              </a:ext>
            </a:extLst>
          </p:cNvPr>
          <p:cNvSpPr/>
          <p:nvPr/>
        </p:nvSpPr>
        <p:spPr>
          <a:xfrm>
            <a:off x="2431076" y="3526031"/>
            <a:ext cx="1285729" cy="3049316"/>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文本框 12">
            <a:extLst>
              <a:ext uri="{FF2B5EF4-FFF2-40B4-BE49-F238E27FC236}">
                <a16:creationId xmlns:a16="http://schemas.microsoft.com/office/drawing/2014/main" id="{3D5A1954-3616-C451-E710-CE0E045FF43E}"/>
              </a:ext>
            </a:extLst>
          </p:cNvPr>
          <p:cNvSpPr txBox="1"/>
          <p:nvPr/>
        </p:nvSpPr>
        <p:spPr>
          <a:xfrm>
            <a:off x="2589077" y="6134476"/>
            <a:ext cx="1005403" cy="338554"/>
          </a:xfrm>
          <a:prstGeom prst="rect">
            <a:avLst/>
          </a:prstGeom>
          <a:noFill/>
          <a:ln>
            <a:noFill/>
          </a:ln>
        </p:spPr>
        <p:txBody>
          <a:bodyPr wrap="non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先开后闭</a:t>
            </a:r>
          </a:p>
        </p:txBody>
      </p:sp>
      <p:sp>
        <p:nvSpPr>
          <p:cNvPr id="14" name="矩形 13">
            <a:extLst>
              <a:ext uri="{FF2B5EF4-FFF2-40B4-BE49-F238E27FC236}">
                <a16:creationId xmlns:a16="http://schemas.microsoft.com/office/drawing/2014/main" id="{1FB0E3F9-A9C6-5F40-5416-65AD5820B63E}"/>
              </a:ext>
            </a:extLst>
          </p:cNvPr>
          <p:cNvSpPr/>
          <p:nvPr/>
        </p:nvSpPr>
        <p:spPr>
          <a:xfrm>
            <a:off x="3906924" y="3526031"/>
            <a:ext cx="1285729" cy="3049316"/>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5" name="文本框 14">
            <a:extLst>
              <a:ext uri="{FF2B5EF4-FFF2-40B4-BE49-F238E27FC236}">
                <a16:creationId xmlns:a16="http://schemas.microsoft.com/office/drawing/2014/main" id="{B371A2F6-2BD1-C967-F317-B76B0B5BFE25}"/>
              </a:ext>
            </a:extLst>
          </p:cNvPr>
          <p:cNvSpPr txBox="1"/>
          <p:nvPr/>
        </p:nvSpPr>
        <p:spPr>
          <a:xfrm>
            <a:off x="4071503" y="6134476"/>
            <a:ext cx="1005403"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先闭后开</a:t>
            </a:r>
          </a:p>
        </p:txBody>
      </p:sp>
      <p:sp>
        <p:nvSpPr>
          <p:cNvPr id="16" name="矩形 15">
            <a:extLst>
              <a:ext uri="{FF2B5EF4-FFF2-40B4-BE49-F238E27FC236}">
                <a16:creationId xmlns:a16="http://schemas.microsoft.com/office/drawing/2014/main" id="{85F1BBE5-9FC4-7E87-C843-536831D07081}"/>
              </a:ext>
            </a:extLst>
          </p:cNvPr>
          <p:cNvSpPr/>
          <p:nvPr/>
        </p:nvSpPr>
        <p:spPr>
          <a:xfrm>
            <a:off x="6953303" y="3526030"/>
            <a:ext cx="1402105" cy="3049317"/>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7" name="文本框 16">
            <a:extLst>
              <a:ext uri="{FF2B5EF4-FFF2-40B4-BE49-F238E27FC236}">
                <a16:creationId xmlns:a16="http://schemas.microsoft.com/office/drawing/2014/main" id="{CBB7B9D0-0FE0-A40D-C0FF-C90B188C4028}"/>
              </a:ext>
            </a:extLst>
          </p:cNvPr>
          <p:cNvSpPr txBox="1"/>
          <p:nvPr/>
        </p:nvSpPr>
        <p:spPr>
          <a:xfrm>
            <a:off x="7050256" y="6134475"/>
            <a:ext cx="1210588"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原图像部分</a:t>
            </a:r>
          </a:p>
        </p:txBody>
      </p:sp>
      <p:sp>
        <p:nvSpPr>
          <p:cNvPr id="18" name="矩形 17">
            <a:extLst>
              <a:ext uri="{FF2B5EF4-FFF2-40B4-BE49-F238E27FC236}">
                <a16:creationId xmlns:a16="http://schemas.microsoft.com/office/drawing/2014/main" id="{502C764C-45E6-57FC-E42F-320537FFE4BD}"/>
              </a:ext>
            </a:extLst>
          </p:cNvPr>
          <p:cNvSpPr/>
          <p:nvPr/>
        </p:nvSpPr>
        <p:spPr>
          <a:xfrm>
            <a:off x="8437784" y="3526030"/>
            <a:ext cx="1402105" cy="3049316"/>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文本框 18">
            <a:extLst>
              <a:ext uri="{FF2B5EF4-FFF2-40B4-BE49-F238E27FC236}">
                <a16:creationId xmlns:a16="http://schemas.microsoft.com/office/drawing/2014/main" id="{2F47DE96-E42D-CE36-919A-B1C794E212A3}"/>
              </a:ext>
            </a:extLst>
          </p:cNvPr>
          <p:cNvSpPr txBox="1"/>
          <p:nvPr/>
        </p:nvSpPr>
        <p:spPr>
          <a:xfrm>
            <a:off x="8644368" y="6134475"/>
            <a:ext cx="1005403" cy="338554"/>
          </a:xfrm>
          <a:prstGeom prst="rect">
            <a:avLst/>
          </a:prstGeom>
          <a:noFill/>
          <a:ln>
            <a:noFill/>
          </a:ln>
        </p:spPr>
        <p:txBody>
          <a:bodyPr wrap="non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先开后闭</a:t>
            </a:r>
          </a:p>
        </p:txBody>
      </p:sp>
      <p:sp>
        <p:nvSpPr>
          <p:cNvPr id="20" name="矩形 19">
            <a:extLst>
              <a:ext uri="{FF2B5EF4-FFF2-40B4-BE49-F238E27FC236}">
                <a16:creationId xmlns:a16="http://schemas.microsoft.com/office/drawing/2014/main" id="{B808D72A-45F6-D554-ABDB-E65117A012AE}"/>
              </a:ext>
            </a:extLst>
          </p:cNvPr>
          <p:cNvSpPr/>
          <p:nvPr/>
        </p:nvSpPr>
        <p:spPr>
          <a:xfrm>
            <a:off x="9975371" y="3526030"/>
            <a:ext cx="1285729" cy="3049316"/>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1" name="文本框 20">
            <a:extLst>
              <a:ext uri="{FF2B5EF4-FFF2-40B4-BE49-F238E27FC236}">
                <a16:creationId xmlns:a16="http://schemas.microsoft.com/office/drawing/2014/main" id="{8474A344-9B1B-1320-A54E-D46CC4007750}"/>
              </a:ext>
            </a:extLst>
          </p:cNvPr>
          <p:cNvSpPr txBox="1"/>
          <p:nvPr/>
        </p:nvSpPr>
        <p:spPr>
          <a:xfrm>
            <a:off x="10126794" y="6134475"/>
            <a:ext cx="1005403"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先闭后开</a:t>
            </a:r>
          </a:p>
        </p:txBody>
      </p:sp>
      <p:sp>
        <p:nvSpPr>
          <p:cNvPr id="22" name="文本框 21">
            <a:extLst>
              <a:ext uri="{FF2B5EF4-FFF2-40B4-BE49-F238E27FC236}">
                <a16:creationId xmlns:a16="http://schemas.microsoft.com/office/drawing/2014/main" id="{7A79227E-218A-AF5D-0D40-5BC1C000BFCD}"/>
              </a:ext>
            </a:extLst>
          </p:cNvPr>
          <p:cNvSpPr txBox="1"/>
          <p:nvPr/>
        </p:nvSpPr>
        <p:spPr>
          <a:xfrm>
            <a:off x="5335674" y="4021869"/>
            <a:ext cx="1402105" cy="2031325"/>
          </a:xfrm>
          <a:prstGeom prst="rect">
            <a:avLst/>
          </a:prstGeom>
          <a:noFill/>
          <a:ln>
            <a:solidFill>
              <a:srgbClr val="002060"/>
            </a:solidFill>
          </a:ln>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经测试，使用先形态学闭运算后形态学开运算处理的图像更接近原始血管壁</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934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5A30CDB-0397-DA2F-D4F2-E91100525D87}"/>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5" name="文本框 4">
            <a:extLst>
              <a:ext uri="{FF2B5EF4-FFF2-40B4-BE49-F238E27FC236}">
                <a16:creationId xmlns:a16="http://schemas.microsoft.com/office/drawing/2014/main" id="{FAFBDA06-5A26-B85D-E189-D03D84AA1AC6}"/>
              </a:ext>
            </a:extLst>
          </p:cNvPr>
          <p:cNvSpPr txBox="1"/>
          <p:nvPr/>
        </p:nvSpPr>
        <p:spPr>
          <a:xfrm>
            <a:off x="164739" y="2300173"/>
            <a:ext cx="1144367" cy="707886"/>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Img2</a:t>
            </a:r>
          </a:p>
          <a:p>
            <a:pPr algn="ctr"/>
            <a:r>
              <a:rPr lang="en-US" altLang="zh-CN" sz="2000" dirty="0">
                <a:latin typeface="微软雅黑" panose="020B0503020204020204" pitchFamily="34" charset="-122"/>
                <a:ea typeface="微软雅黑" panose="020B0503020204020204" pitchFamily="34" charset="-122"/>
              </a:rPr>
              <a:t>.000000</a:t>
            </a:r>
            <a:endParaRPr lang="zh-CN" altLang="en-US"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E6C0D47-252F-A048-D634-C2834BF6A62B}"/>
              </a:ext>
            </a:extLst>
          </p:cNvPr>
          <p:cNvSpPr txBox="1"/>
          <p:nvPr/>
        </p:nvSpPr>
        <p:spPr>
          <a:xfrm>
            <a:off x="1841957" y="3841575"/>
            <a:ext cx="112082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OCT</a:t>
            </a:r>
            <a:r>
              <a:rPr lang="zh-CN" altLang="en-US" dirty="0">
                <a:latin typeface="微软雅黑" panose="020B0503020204020204" pitchFamily="34" charset="-122"/>
                <a:ea typeface="微软雅黑" panose="020B0503020204020204" pitchFamily="34" charset="-122"/>
              </a:rPr>
              <a:t>图像</a:t>
            </a:r>
          </a:p>
        </p:txBody>
      </p:sp>
      <p:sp>
        <p:nvSpPr>
          <p:cNvPr id="13" name="文本框 12">
            <a:extLst>
              <a:ext uri="{FF2B5EF4-FFF2-40B4-BE49-F238E27FC236}">
                <a16:creationId xmlns:a16="http://schemas.microsoft.com/office/drawing/2014/main" id="{930FA144-3A16-B9E5-57E6-026614CFEB1D}"/>
              </a:ext>
            </a:extLst>
          </p:cNvPr>
          <p:cNvSpPr txBox="1"/>
          <p:nvPr/>
        </p:nvSpPr>
        <p:spPr>
          <a:xfrm>
            <a:off x="3668191" y="3725011"/>
            <a:ext cx="249299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管连通区域唯一性方法</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（朱丰裕学长）</a:t>
            </a:r>
          </a:p>
        </p:txBody>
      </p:sp>
      <p:sp>
        <p:nvSpPr>
          <p:cNvPr id="14" name="文本框 13">
            <a:extLst>
              <a:ext uri="{FF2B5EF4-FFF2-40B4-BE49-F238E27FC236}">
                <a16:creationId xmlns:a16="http://schemas.microsoft.com/office/drawing/2014/main" id="{587FE7A1-E335-6283-BA81-56FA0819DF94}"/>
              </a:ext>
            </a:extLst>
          </p:cNvPr>
          <p:cNvSpPr txBox="1"/>
          <p:nvPr/>
        </p:nvSpPr>
        <p:spPr>
          <a:xfrm>
            <a:off x="6455034" y="3703076"/>
            <a:ext cx="1800493" cy="646331"/>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U-Net</a:t>
            </a:r>
          </a:p>
          <a:p>
            <a:pPr algn="ctr"/>
            <a:r>
              <a:rPr lang="zh-CN" altLang="en-US" dirty="0">
                <a:latin typeface="微软雅黑" panose="020B0503020204020204" pitchFamily="34" charset="-122"/>
                <a:ea typeface="微软雅黑" panose="020B0503020204020204" pitchFamily="34" charset="-122"/>
              </a:rPr>
              <a:t>（杨清锐学长）</a:t>
            </a:r>
          </a:p>
        </p:txBody>
      </p:sp>
      <p:sp>
        <p:nvSpPr>
          <p:cNvPr id="15" name="文本框 14">
            <a:extLst>
              <a:ext uri="{FF2B5EF4-FFF2-40B4-BE49-F238E27FC236}">
                <a16:creationId xmlns:a16="http://schemas.microsoft.com/office/drawing/2014/main" id="{BEB006C1-C3AF-EB9F-7D57-952876F6ADCF}"/>
              </a:ext>
            </a:extLst>
          </p:cNvPr>
          <p:cNvSpPr txBox="1"/>
          <p:nvPr/>
        </p:nvSpPr>
        <p:spPr>
          <a:xfrm>
            <a:off x="9242047" y="384758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当前模型</a:t>
            </a:r>
          </a:p>
        </p:txBody>
      </p:sp>
      <p:sp>
        <p:nvSpPr>
          <p:cNvPr id="24" name="文本框 23">
            <a:extLst>
              <a:ext uri="{FF2B5EF4-FFF2-40B4-BE49-F238E27FC236}">
                <a16:creationId xmlns:a16="http://schemas.microsoft.com/office/drawing/2014/main" id="{39CA7EEA-4FDC-8CE5-F8D9-46988CC24DBF}"/>
              </a:ext>
            </a:extLst>
          </p:cNvPr>
          <p:cNvSpPr txBox="1"/>
          <p:nvPr/>
        </p:nvSpPr>
        <p:spPr>
          <a:xfrm>
            <a:off x="164739" y="5080903"/>
            <a:ext cx="1144367" cy="1015663"/>
          </a:xfrm>
          <a:prstGeom prst="rect">
            <a:avLst/>
          </a:prstGeom>
          <a:noFill/>
        </p:spPr>
        <p:txBody>
          <a:bodyPr wrap="square" rtlCol="0">
            <a:spAutoFit/>
          </a:bodyPr>
          <a:lstStyle/>
          <a:p>
            <a:pPr algn="ctr"/>
            <a:r>
              <a:rPr lang="en-US" altLang="zh-CN" sz="2000" dirty="0" err="1">
                <a:latin typeface="微软雅黑" panose="020B0503020204020204" pitchFamily="34" charset="-122"/>
                <a:ea typeface="微软雅黑" panose="020B0503020204020204" pitchFamily="34" charset="-122"/>
              </a:rPr>
              <a:t>Img</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latin typeface="微软雅黑" panose="020B0503020204020204" pitchFamily="34" charset="-122"/>
                <a:ea typeface="微软雅黑" panose="020B0503020204020204" pitchFamily="34" charset="-122"/>
              </a:rPr>
              <a:t>582039</a:t>
            </a:r>
          </a:p>
          <a:p>
            <a:pPr algn="ctr"/>
            <a:r>
              <a:rPr lang="en-US" altLang="zh-CN" sz="2000" dirty="0">
                <a:latin typeface="微软雅黑" panose="020B0503020204020204" pitchFamily="34" charset="-122"/>
                <a:ea typeface="微软雅黑" panose="020B0503020204020204" pitchFamily="34" charset="-122"/>
              </a:rPr>
              <a:t>.000218</a:t>
            </a:r>
            <a:endParaRPr lang="zh-CN" altLang="en-US" sz="2000" dirty="0">
              <a:latin typeface="微软雅黑" panose="020B0503020204020204" pitchFamily="34" charset="-122"/>
              <a:ea typeface="微软雅黑" panose="020B0503020204020204" pitchFamily="34" charset="-122"/>
            </a:endParaRPr>
          </a:p>
        </p:txBody>
      </p:sp>
      <p:pic>
        <p:nvPicPr>
          <p:cNvPr id="28" name="图片 27" descr="卡通人物&#10;&#10;中度可信度描述已自动生成">
            <a:extLst>
              <a:ext uri="{FF2B5EF4-FFF2-40B4-BE49-F238E27FC236}">
                <a16:creationId xmlns:a16="http://schemas.microsoft.com/office/drawing/2014/main" id="{BF7200A0-9FDC-B425-A401-8BE19EF21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078" y="4522630"/>
            <a:ext cx="1841174" cy="1841174"/>
          </a:xfrm>
          <a:prstGeom prst="rect">
            <a:avLst/>
          </a:prstGeom>
        </p:spPr>
      </p:pic>
      <p:pic>
        <p:nvPicPr>
          <p:cNvPr id="30" name="图片 29" descr="黑暗里有星球&#10;&#10;描述已自动生成">
            <a:extLst>
              <a:ext uri="{FF2B5EF4-FFF2-40B4-BE49-F238E27FC236}">
                <a16:creationId xmlns:a16="http://schemas.microsoft.com/office/drawing/2014/main" id="{FE0C96F3-1F02-1A77-33B8-0B7447417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080" y="4496630"/>
            <a:ext cx="1839216" cy="1839216"/>
          </a:xfrm>
          <a:prstGeom prst="rect">
            <a:avLst/>
          </a:prstGeom>
        </p:spPr>
      </p:pic>
      <p:pic>
        <p:nvPicPr>
          <p:cNvPr id="32" name="图片 31" descr="图片包含 游戏机&#10;&#10;描述已自动生成">
            <a:extLst>
              <a:ext uri="{FF2B5EF4-FFF2-40B4-BE49-F238E27FC236}">
                <a16:creationId xmlns:a16="http://schemas.microsoft.com/office/drawing/2014/main" id="{762DC0EE-34DE-71F9-BD39-00B40689F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672" y="4496630"/>
            <a:ext cx="1813216" cy="1813216"/>
          </a:xfrm>
          <a:prstGeom prst="rect">
            <a:avLst/>
          </a:prstGeom>
        </p:spPr>
      </p:pic>
      <p:pic>
        <p:nvPicPr>
          <p:cNvPr id="34" name="图片 33" descr="图片包含 游戏机, 轮廓&#10;&#10;描述已自动生成">
            <a:extLst>
              <a:ext uri="{FF2B5EF4-FFF2-40B4-BE49-F238E27FC236}">
                <a16:creationId xmlns:a16="http://schemas.microsoft.com/office/drawing/2014/main" id="{07C35B35-2B07-89D4-FAED-3EEC72137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6266" y="4522630"/>
            <a:ext cx="1813216" cy="1813216"/>
          </a:xfrm>
          <a:prstGeom prst="rect">
            <a:avLst/>
          </a:prstGeom>
        </p:spPr>
      </p:pic>
      <p:cxnSp>
        <p:nvCxnSpPr>
          <p:cNvPr id="36" name="直接箭头连接符 35">
            <a:extLst>
              <a:ext uri="{FF2B5EF4-FFF2-40B4-BE49-F238E27FC236}">
                <a16:creationId xmlns:a16="http://schemas.microsoft.com/office/drawing/2014/main" id="{55E98B01-964F-88A1-03A3-3574BD4B9B71}"/>
              </a:ext>
            </a:extLst>
          </p:cNvPr>
          <p:cNvCxnSpPr>
            <a:cxnSpLocks/>
          </p:cNvCxnSpPr>
          <p:nvPr/>
        </p:nvCxnSpPr>
        <p:spPr>
          <a:xfrm flipH="1" flipV="1">
            <a:off x="2341917" y="5940311"/>
            <a:ext cx="968614" cy="4933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6AEE8D97-E75B-FEE0-0F97-269A8FBC14DB}"/>
              </a:ext>
            </a:extLst>
          </p:cNvPr>
          <p:cNvSpPr txBox="1"/>
          <p:nvPr/>
        </p:nvSpPr>
        <p:spPr>
          <a:xfrm>
            <a:off x="3265929" y="6433692"/>
            <a:ext cx="1107996"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血管分支</a:t>
            </a:r>
          </a:p>
        </p:txBody>
      </p:sp>
      <p:pic>
        <p:nvPicPr>
          <p:cNvPr id="41" name="图片 40" descr="黑暗里有星球&#10;&#10;中度可信度描述已自动生成">
            <a:extLst>
              <a:ext uri="{FF2B5EF4-FFF2-40B4-BE49-F238E27FC236}">
                <a16:creationId xmlns:a16="http://schemas.microsoft.com/office/drawing/2014/main" id="{37897FB8-AAB2-CCC1-DDEF-9D9A6C92E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7080" y="1730401"/>
            <a:ext cx="1820857" cy="1820857"/>
          </a:xfrm>
          <a:prstGeom prst="rect">
            <a:avLst/>
          </a:prstGeom>
        </p:spPr>
      </p:pic>
      <p:pic>
        <p:nvPicPr>
          <p:cNvPr id="43" name="图片 42" descr="图片包含 游戏机&#10;&#10;描述已自动生成">
            <a:extLst>
              <a:ext uri="{FF2B5EF4-FFF2-40B4-BE49-F238E27FC236}">
                <a16:creationId xmlns:a16="http://schemas.microsoft.com/office/drawing/2014/main" id="{A9B8FCA7-1B52-DA80-56AA-84C3A3976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9315" y="1730401"/>
            <a:ext cx="1839216" cy="1839216"/>
          </a:xfrm>
          <a:prstGeom prst="rect">
            <a:avLst/>
          </a:prstGeom>
        </p:spPr>
      </p:pic>
      <p:pic>
        <p:nvPicPr>
          <p:cNvPr id="45" name="图片 44" descr="图片包含 游戏机, 钟表&#10;&#10;描述已自动生成">
            <a:extLst>
              <a:ext uri="{FF2B5EF4-FFF2-40B4-BE49-F238E27FC236}">
                <a16:creationId xmlns:a16="http://schemas.microsoft.com/office/drawing/2014/main" id="{C531EC3F-1DC7-796D-B087-AA547AF875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5034" y="1730401"/>
            <a:ext cx="1839216" cy="1839216"/>
          </a:xfrm>
          <a:prstGeom prst="rect">
            <a:avLst/>
          </a:prstGeom>
        </p:spPr>
      </p:pic>
      <p:pic>
        <p:nvPicPr>
          <p:cNvPr id="47" name="图片 46" descr="图片包含 游戏机&#10;&#10;描述已自动生成">
            <a:extLst>
              <a:ext uri="{FF2B5EF4-FFF2-40B4-BE49-F238E27FC236}">
                <a16:creationId xmlns:a16="http://schemas.microsoft.com/office/drawing/2014/main" id="{FA2705A4-1FEF-59C4-0387-FE681D3089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6437" y="1730401"/>
            <a:ext cx="1839216" cy="1839216"/>
          </a:xfrm>
          <a:prstGeom prst="rect">
            <a:avLst/>
          </a:prstGeom>
        </p:spPr>
      </p:pic>
    </p:spTree>
    <p:extLst>
      <p:ext uri="{BB962C8B-B14F-4D97-AF65-F5344CB8AC3E}">
        <p14:creationId xmlns:p14="http://schemas.microsoft.com/office/powerpoint/2010/main" val="366466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D39D11A-77E0-5081-C738-54C0D1521422}"/>
              </a:ext>
            </a:extLst>
          </p:cNvPr>
          <p:cNvPicPr>
            <a:picLocks noChangeAspect="1"/>
          </p:cNvPicPr>
          <p:nvPr/>
        </p:nvPicPr>
        <p:blipFill>
          <a:blip r:embed="rId2"/>
          <a:stretch>
            <a:fillRect/>
          </a:stretch>
        </p:blipFill>
        <p:spPr>
          <a:xfrm>
            <a:off x="684157" y="893361"/>
            <a:ext cx="5973202" cy="2131300"/>
          </a:xfrm>
          <a:prstGeom prst="rect">
            <a:avLst/>
          </a:prstGeom>
        </p:spPr>
      </p:pic>
      <p:pic>
        <p:nvPicPr>
          <p:cNvPr id="8" name="图片 7">
            <a:extLst>
              <a:ext uri="{FF2B5EF4-FFF2-40B4-BE49-F238E27FC236}">
                <a16:creationId xmlns:a16="http://schemas.microsoft.com/office/drawing/2014/main" id="{ECE8C27F-DD06-9719-1060-5AEFE49CA2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6836" y="3469592"/>
            <a:ext cx="4121090" cy="3244196"/>
          </a:xfrm>
          <a:prstGeom prst="rect">
            <a:avLst/>
          </a:prstGeom>
        </p:spPr>
      </p:pic>
      <p:sp>
        <p:nvSpPr>
          <p:cNvPr id="9" name="文本框 8">
            <a:extLst>
              <a:ext uri="{FF2B5EF4-FFF2-40B4-BE49-F238E27FC236}">
                <a16:creationId xmlns:a16="http://schemas.microsoft.com/office/drawing/2014/main" id="{E499BF1C-EE73-23DF-AA82-F4786A27645B}"/>
              </a:ext>
            </a:extLst>
          </p:cNvPr>
          <p:cNvSpPr txBox="1"/>
          <p:nvPr/>
        </p:nvSpPr>
        <p:spPr>
          <a:xfrm>
            <a:off x="7165690" y="1621145"/>
            <a:ext cx="4013141" cy="830997"/>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原始模型对于比较清晰、拍摄较好的</a:t>
            </a:r>
            <a:r>
              <a:rPr lang="en-US" altLang="zh-CN" sz="2400" b="1" dirty="0">
                <a:solidFill>
                  <a:srgbClr val="002060"/>
                </a:solidFill>
                <a:latin typeface="微软雅黑" panose="020B0503020204020204" pitchFamily="34" charset="-122"/>
                <a:ea typeface="微软雅黑" panose="020B0503020204020204" pitchFamily="34" charset="-122"/>
              </a:rPr>
              <a:t>OCT</a:t>
            </a:r>
            <a:r>
              <a:rPr lang="zh-CN" altLang="en-US" sz="2400" b="1" dirty="0">
                <a:solidFill>
                  <a:srgbClr val="002060"/>
                </a:solidFill>
                <a:latin typeface="微软雅黑" panose="020B0503020204020204" pitchFamily="34" charset="-122"/>
                <a:ea typeface="微软雅黑" panose="020B0503020204020204" pitchFamily="34" charset="-122"/>
              </a:rPr>
              <a:t>图像效果较好</a:t>
            </a:r>
          </a:p>
        </p:txBody>
      </p:sp>
      <p:sp>
        <p:nvSpPr>
          <p:cNvPr id="10" name="椭圆 9">
            <a:extLst>
              <a:ext uri="{FF2B5EF4-FFF2-40B4-BE49-F238E27FC236}">
                <a16:creationId xmlns:a16="http://schemas.microsoft.com/office/drawing/2014/main" id="{8419FCA3-1D84-8632-DC4A-192E43593632}"/>
              </a:ext>
            </a:extLst>
          </p:cNvPr>
          <p:cNvSpPr/>
          <p:nvPr/>
        </p:nvSpPr>
        <p:spPr>
          <a:xfrm>
            <a:off x="4098354" y="4072040"/>
            <a:ext cx="631528" cy="53285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5E424A0-D3C1-9671-A861-D0A5751E2580}"/>
              </a:ext>
            </a:extLst>
          </p:cNvPr>
          <p:cNvCxnSpPr/>
          <p:nvPr/>
        </p:nvCxnSpPr>
        <p:spPr>
          <a:xfrm flipV="1">
            <a:off x="4848294" y="4190452"/>
            <a:ext cx="2317396" cy="148014"/>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371BA0D4-C4E2-7BB9-7B08-ED515C444C6A}"/>
              </a:ext>
            </a:extLst>
          </p:cNvPr>
          <p:cNvSpPr txBox="1"/>
          <p:nvPr/>
        </p:nvSpPr>
        <p:spPr>
          <a:xfrm>
            <a:off x="7238053" y="3773895"/>
            <a:ext cx="4013141" cy="830997"/>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对于血管划分只有</a:t>
            </a:r>
            <a:r>
              <a:rPr lang="en-US" altLang="zh-CN" sz="2400" b="1" dirty="0">
                <a:solidFill>
                  <a:srgbClr val="002060"/>
                </a:solidFill>
                <a:latin typeface="微软雅黑" panose="020B0503020204020204" pitchFamily="34" charset="-122"/>
                <a:ea typeface="微软雅黑" panose="020B0503020204020204" pitchFamily="34" charset="-122"/>
              </a:rPr>
              <a:t>82%</a:t>
            </a:r>
            <a:r>
              <a:rPr lang="zh-CN" altLang="en-US" sz="2400" b="1" dirty="0">
                <a:solidFill>
                  <a:srgbClr val="002060"/>
                </a:solidFill>
                <a:latin typeface="微软雅黑" panose="020B0503020204020204" pitchFamily="34" charset="-122"/>
                <a:ea typeface="微软雅黑" panose="020B0503020204020204" pitchFamily="34" charset="-122"/>
              </a:rPr>
              <a:t>的准确率</a:t>
            </a:r>
          </a:p>
        </p:txBody>
      </p:sp>
      <p:sp>
        <p:nvSpPr>
          <p:cNvPr id="14" name="文本框 13">
            <a:extLst>
              <a:ext uri="{FF2B5EF4-FFF2-40B4-BE49-F238E27FC236}">
                <a16:creationId xmlns:a16="http://schemas.microsoft.com/office/drawing/2014/main" id="{9B71DF80-5926-A14A-5036-344093A53973}"/>
              </a:ext>
            </a:extLst>
          </p:cNvPr>
          <p:cNvSpPr txBox="1"/>
          <p:nvPr/>
        </p:nvSpPr>
        <p:spPr>
          <a:xfrm>
            <a:off x="6834076" y="5131596"/>
            <a:ext cx="4417118" cy="1200329"/>
          </a:xfrm>
          <a:prstGeom prst="rect">
            <a:avLst/>
          </a:prstGeom>
          <a:noFill/>
        </p:spPr>
        <p:txBody>
          <a:bodyPr wrap="square"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90%</a:t>
            </a:r>
            <a:r>
              <a:rPr lang="zh-CN" altLang="en-US" sz="2400" b="1" dirty="0">
                <a:solidFill>
                  <a:srgbClr val="002060"/>
                </a:solidFill>
                <a:latin typeface="微软雅黑" panose="020B0503020204020204" pitchFamily="34" charset="-122"/>
                <a:ea typeface="微软雅黑" panose="020B0503020204020204" pitchFamily="34" charset="-122"/>
              </a:rPr>
              <a:t>只表示平均水平</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002060"/>
                </a:solidFill>
                <a:latin typeface="微软雅黑" panose="020B0503020204020204" pitchFamily="34" charset="-122"/>
                <a:ea typeface="微软雅黑" panose="020B0503020204020204" pitchFamily="34" charset="-122"/>
              </a:rPr>
              <a:t>实际对于拍摄稍差的图片模型就开始出现问题</a:t>
            </a:r>
          </a:p>
        </p:txBody>
      </p:sp>
    </p:spTree>
    <p:extLst>
      <p:ext uri="{BB962C8B-B14F-4D97-AF65-F5344CB8AC3E}">
        <p14:creationId xmlns:p14="http://schemas.microsoft.com/office/powerpoint/2010/main" val="2549585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B83BD-8C7E-4247-5AB8-3209BC03D8B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21CD458-57AC-7B30-3432-C6CD775F68DD}"/>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pic>
        <p:nvPicPr>
          <p:cNvPr id="4" name="图片 3" descr="黑暗里有星球&#10;&#10;中度可信度描述已自动生成">
            <a:extLst>
              <a:ext uri="{FF2B5EF4-FFF2-40B4-BE49-F238E27FC236}">
                <a16:creationId xmlns:a16="http://schemas.microsoft.com/office/drawing/2014/main" id="{B4B6FA0A-97CF-42AE-54F8-619B33B57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4" y="1734508"/>
            <a:ext cx="1839216" cy="1839216"/>
          </a:xfrm>
          <a:prstGeom prst="rect">
            <a:avLst/>
          </a:prstGeom>
        </p:spPr>
      </p:pic>
      <p:sp>
        <p:nvSpPr>
          <p:cNvPr id="5" name="文本框 4">
            <a:extLst>
              <a:ext uri="{FF2B5EF4-FFF2-40B4-BE49-F238E27FC236}">
                <a16:creationId xmlns:a16="http://schemas.microsoft.com/office/drawing/2014/main" id="{940D14BB-20C0-1B94-1B34-D1351EBE7B62}"/>
              </a:ext>
            </a:extLst>
          </p:cNvPr>
          <p:cNvSpPr txBox="1"/>
          <p:nvPr/>
        </p:nvSpPr>
        <p:spPr>
          <a:xfrm>
            <a:off x="164739" y="2300173"/>
            <a:ext cx="1144367" cy="707886"/>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Img2</a:t>
            </a:r>
          </a:p>
          <a:p>
            <a:pPr algn="ctr"/>
            <a:r>
              <a:rPr lang="en-US" altLang="zh-CN" sz="2000" dirty="0">
                <a:latin typeface="微软雅黑" panose="020B0503020204020204" pitchFamily="34" charset="-122"/>
                <a:ea typeface="微软雅黑" panose="020B0503020204020204" pitchFamily="34" charset="-122"/>
              </a:rPr>
              <a:t>.000263</a:t>
            </a:r>
            <a:endParaRPr lang="zh-CN" altLang="en-US" sz="2000" dirty="0">
              <a:latin typeface="微软雅黑" panose="020B0503020204020204" pitchFamily="34" charset="-122"/>
              <a:ea typeface="微软雅黑" panose="020B0503020204020204" pitchFamily="34" charset="-122"/>
            </a:endParaRPr>
          </a:p>
        </p:txBody>
      </p:sp>
      <p:pic>
        <p:nvPicPr>
          <p:cNvPr id="7" name="图片 6" descr="图标&#10;&#10;中度可信度描述已自动生成">
            <a:extLst>
              <a:ext uri="{FF2B5EF4-FFF2-40B4-BE49-F238E27FC236}">
                <a16:creationId xmlns:a16="http://schemas.microsoft.com/office/drawing/2014/main" id="{84A5DFDD-8A1F-6A87-1D1F-DA5C8B554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078" y="1734508"/>
            <a:ext cx="1839216" cy="1839216"/>
          </a:xfrm>
          <a:prstGeom prst="rect">
            <a:avLst/>
          </a:prstGeom>
        </p:spPr>
      </p:pic>
      <p:pic>
        <p:nvPicPr>
          <p:cNvPr id="9" name="图片 8" descr="图片包含 游戏机&#10;&#10;描述已自动生成">
            <a:extLst>
              <a:ext uri="{FF2B5EF4-FFF2-40B4-BE49-F238E27FC236}">
                <a16:creationId xmlns:a16="http://schemas.microsoft.com/office/drawing/2014/main" id="{26EADBD6-DCE7-6D5C-5214-0694E3C92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672" y="1734508"/>
            <a:ext cx="1839216" cy="1839216"/>
          </a:xfrm>
          <a:prstGeom prst="rect">
            <a:avLst/>
          </a:prstGeom>
        </p:spPr>
      </p:pic>
      <p:pic>
        <p:nvPicPr>
          <p:cNvPr id="11" name="图片 10" descr="图片包含 游戏机&#10;&#10;描述已自动生成">
            <a:extLst>
              <a:ext uri="{FF2B5EF4-FFF2-40B4-BE49-F238E27FC236}">
                <a16:creationId xmlns:a16="http://schemas.microsoft.com/office/drawing/2014/main" id="{1D43332A-E10F-1078-E9E7-B5601AD4BC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266" y="1734508"/>
            <a:ext cx="1839216" cy="1839216"/>
          </a:xfrm>
          <a:prstGeom prst="rect">
            <a:avLst/>
          </a:prstGeom>
        </p:spPr>
      </p:pic>
      <p:sp>
        <p:nvSpPr>
          <p:cNvPr id="12" name="文本框 11">
            <a:extLst>
              <a:ext uri="{FF2B5EF4-FFF2-40B4-BE49-F238E27FC236}">
                <a16:creationId xmlns:a16="http://schemas.microsoft.com/office/drawing/2014/main" id="{AA23C05E-88B3-8C92-9D68-ED76CA239EF9}"/>
              </a:ext>
            </a:extLst>
          </p:cNvPr>
          <p:cNvSpPr txBox="1"/>
          <p:nvPr/>
        </p:nvSpPr>
        <p:spPr>
          <a:xfrm>
            <a:off x="1841957" y="3841575"/>
            <a:ext cx="112082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OCT</a:t>
            </a:r>
            <a:r>
              <a:rPr lang="zh-CN" altLang="en-US" dirty="0">
                <a:latin typeface="微软雅黑" panose="020B0503020204020204" pitchFamily="34" charset="-122"/>
                <a:ea typeface="微软雅黑" panose="020B0503020204020204" pitchFamily="34" charset="-122"/>
              </a:rPr>
              <a:t>图像</a:t>
            </a:r>
          </a:p>
        </p:txBody>
      </p:sp>
      <p:sp>
        <p:nvSpPr>
          <p:cNvPr id="13" name="文本框 12">
            <a:extLst>
              <a:ext uri="{FF2B5EF4-FFF2-40B4-BE49-F238E27FC236}">
                <a16:creationId xmlns:a16="http://schemas.microsoft.com/office/drawing/2014/main" id="{1DC9CC41-B9D1-70F1-AA85-72C61BE0F1F8}"/>
              </a:ext>
            </a:extLst>
          </p:cNvPr>
          <p:cNvSpPr txBox="1"/>
          <p:nvPr/>
        </p:nvSpPr>
        <p:spPr>
          <a:xfrm>
            <a:off x="3668191" y="3725011"/>
            <a:ext cx="249299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管连通区域唯一性方法</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（朱丰裕学长）</a:t>
            </a:r>
          </a:p>
        </p:txBody>
      </p:sp>
      <p:sp>
        <p:nvSpPr>
          <p:cNvPr id="14" name="文本框 13">
            <a:extLst>
              <a:ext uri="{FF2B5EF4-FFF2-40B4-BE49-F238E27FC236}">
                <a16:creationId xmlns:a16="http://schemas.microsoft.com/office/drawing/2014/main" id="{D51DAE78-7480-BC5B-464B-3F9E775178A9}"/>
              </a:ext>
            </a:extLst>
          </p:cNvPr>
          <p:cNvSpPr txBox="1"/>
          <p:nvPr/>
        </p:nvSpPr>
        <p:spPr>
          <a:xfrm>
            <a:off x="6455034" y="3703076"/>
            <a:ext cx="1800493" cy="646331"/>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U-Net</a:t>
            </a:r>
          </a:p>
          <a:p>
            <a:pPr algn="ctr"/>
            <a:r>
              <a:rPr lang="zh-CN" altLang="en-US" dirty="0">
                <a:latin typeface="微软雅黑" panose="020B0503020204020204" pitchFamily="34" charset="-122"/>
                <a:ea typeface="微软雅黑" panose="020B0503020204020204" pitchFamily="34" charset="-122"/>
              </a:rPr>
              <a:t>（杨清锐学长）</a:t>
            </a:r>
          </a:p>
        </p:txBody>
      </p:sp>
      <p:sp>
        <p:nvSpPr>
          <p:cNvPr id="15" name="文本框 14">
            <a:extLst>
              <a:ext uri="{FF2B5EF4-FFF2-40B4-BE49-F238E27FC236}">
                <a16:creationId xmlns:a16="http://schemas.microsoft.com/office/drawing/2014/main" id="{5DFF283E-41F4-C442-A7E9-5DCE41A048AB}"/>
              </a:ext>
            </a:extLst>
          </p:cNvPr>
          <p:cNvSpPr txBox="1"/>
          <p:nvPr/>
        </p:nvSpPr>
        <p:spPr>
          <a:xfrm>
            <a:off x="9242047" y="384758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当前模型</a:t>
            </a:r>
          </a:p>
        </p:txBody>
      </p:sp>
      <p:cxnSp>
        <p:nvCxnSpPr>
          <p:cNvPr id="21" name="直接箭头连接符 20">
            <a:extLst>
              <a:ext uri="{FF2B5EF4-FFF2-40B4-BE49-F238E27FC236}">
                <a16:creationId xmlns:a16="http://schemas.microsoft.com/office/drawing/2014/main" id="{748B4AE4-1651-A3F5-A959-9D3D798D3F78}"/>
              </a:ext>
            </a:extLst>
          </p:cNvPr>
          <p:cNvCxnSpPr>
            <a:cxnSpLocks/>
          </p:cNvCxnSpPr>
          <p:nvPr/>
        </p:nvCxnSpPr>
        <p:spPr>
          <a:xfrm flipH="1">
            <a:off x="2512955" y="1598291"/>
            <a:ext cx="532852" cy="8028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9C106DF7-9AEB-F51F-FA57-BD86E66AEC00}"/>
              </a:ext>
            </a:extLst>
          </p:cNvPr>
          <p:cNvSpPr txBox="1"/>
          <p:nvPr/>
        </p:nvSpPr>
        <p:spPr>
          <a:xfrm>
            <a:off x="2962067" y="1238133"/>
            <a:ext cx="1107996"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血液伪影</a:t>
            </a:r>
          </a:p>
        </p:txBody>
      </p:sp>
      <p:sp>
        <p:nvSpPr>
          <p:cNvPr id="24" name="文本框 23">
            <a:extLst>
              <a:ext uri="{FF2B5EF4-FFF2-40B4-BE49-F238E27FC236}">
                <a16:creationId xmlns:a16="http://schemas.microsoft.com/office/drawing/2014/main" id="{D9D1CCD8-46F6-E25E-8977-514474C01114}"/>
              </a:ext>
            </a:extLst>
          </p:cNvPr>
          <p:cNvSpPr txBox="1"/>
          <p:nvPr/>
        </p:nvSpPr>
        <p:spPr>
          <a:xfrm>
            <a:off x="164739" y="5080903"/>
            <a:ext cx="1144367" cy="1015663"/>
          </a:xfrm>
          <a:prstGeom prst="rect">
            <a:avLst/>
          </a:prstGeom>
          <a:noFill/>
        </p:spPr>
        <p:txBody>
          <a:bodyPr wrap="square" rtlCol="0">
            <a:spAutoFit/>
          </a:bodyPr>
          <a:lstStyle/>
          <a:p>
            <a:pPr algn="ctr"/>
            <a:r>
              <a:rPr lang="en-US" altLang="zh-CN" sz="2000" dirty="0" err="1">
                <a:latin typeface="微软雅黑" panose="020B0503020204020204" pitchFamily="34" charset="-122"/>
                <a:ea typeface="微软雅黑" panose="020B0503020204020204" pitchFamily="34" charset="-122"/>
              </a:rPr>
              <a:t>Img</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latin typeface="微软雅黑" panose="020B0503020204020204" pitchFamily="34" charset="-122"/>
                <a:ea typeface="微软雅黑" panose="020B0503020204020204" pitchFamily="34" charset="-122"/>
              </a:rPr>
              <a:t>194251</a:t>
            </a:r>
          </a:p>
          <a:p>
            <a:pPr algn="ctr"/>
            <a:r>
              <a:rPr lang="en-US" altLang="zh-CN" sz="2000" dirty="0">
                <a:latin typeface="微软雅黑" panose="020B0503020204020204" pitchFamily="34" charset="-122"/>
                <a:ea typeface="微软雅黑" panose="020B0503020204020204" pitchFamily="34" charset="-122"/>
              </a:rPr>
              <a:t>.000198</a:t>
            </a:r>
            <a:endParaRPr lang="zh-CN" altLang="en-US" sz="2000" dirty="0">
              <a:latin typeface="微软雅黑" panose="020B0503020204020204" pitchFamily="34" charset="-122"/>
              <a:ea typeface="微软雅黑" panose="020B0503020204020204" pitchFamily="34" charset="-122"/>
            </a:endParaRPr>
          </a:p>
        </p:txBody>
      </p:sp>
      <p:pic>
        <p:nvPicPr>
          <p:cNvPr id="6" name="图片 5" descr="黑暗里有星球&#10;&#10;描述已自动生成">
            <a:extLst>
              <a:ext uri="{FF2B5EF4-FFF2-40B4-BE49-F238E27FC236}">
                <a16:creationId xmlns:a16="http://schemas.microsoft.com/office/drawing/2014/main" id="{5883A988-B3F9-80EF-96C4-664B7BD099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7444" y="4522630"/>
            <a:ext cx="1836256" cy="1836256"/>
          </a:xfrm>
          <a:prstGeom prst="rect">
            <a:avLst/>
          </a:prstGeom>
        </p:spPr>
      </p:pic>
      <p:pic>
        <p:nvPicPr>
          <p:cNvPr id="10" name="图片 9" descr="卡通人物&#10;&#10;低可信度描述已自动生成">
            <a:extLst>
              <a:ext uri="{FF2B5EF4-FFF2-40B4-BE49-F238E27FC236}">
                <a16:creationId xmlns:a16="http://schemas.microsoft.com/office/drawing/2014/main" id="{AA55BFE4-CC63-D32D-7D1D-DD745B3512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5078" y="4522630"/>
            <a:ext cx="1836256" cy="1836256"/>
          </a:xfrm>
          <a:prstGeom prst="rect">
            <a:avLst/>
          </a:prstGeom>
        </p:spPr>
      </p:pic>
      <p:pic>
        <p:nvPicPr>
          <p:cNvPr id="17" name="图片 16" descr="图片包含 游戏机, 灯光&#10;&#10;描述已自动生成">
            <a:extLst>
              <a:ext uri="{FF2B5EF4-FFF2-40B4-BE49-F238E27FC236}">
                <a16:creationId xmlns:a16="http://schemas.microsoft.com/office/drawing/2014/main" id="{4B50BC54-FCF9-0C05-22E1-2BC92E2677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9226" y="4522630"/>
            <a:ext cx="1836256" cy="1836256"/>
          </a:xfrm>
          <a:prstGeom prst="rect">
            <a:avLst/>
          </a:prstGeom>
        </p:spPr>
      </p:pic>
      <p:pic>
        <p:nvPicPr>
          <p:cNvPr id="19" name="图片 18" descr="图片包含 游戏机&#10;&#10;描述已自动生成">
            <a:extLst>
              <a:ext uri="{FF2B5EF4-FFF2-40B4-BE49-F238E27FC236}">
                <a16:creationId xmlns:a16="http://schemas.microsoft.com/office/drawing/2014/main" id="{2182B984-54FB-213C-4C58-C158FE75CC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2712" y="4522629"/>
            <a:ext cx="1836257" cy="1836257"/>
          </a:xfrm>
          <a:prstGeom prst="rect">
            <a:avLst/>
          </a:prstGeom>
        </p:spPr>
      </p:pic>
    </p:spTree>
    <p:extLst>
      <p:ext uri="{BB962C8B-B14F-4D97-AF65-F5344CB8AC3E}">
        <p14:creationId xmlns:p14="http://schemas.microsoft.com/office/powerpoint/2010/main" val="1355726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154D1-4A3F-FA7A-5EF2-2CFB20A51520}"/>
            </a:ext>
          </a:extLst>
        </p:cNvPr>
        <p:cNvGrpSpPr/>
        <p:nvPr/>
      </p:nvGrpSpPr>
      <p:grpSpPr>
        <a:xfrm>
          <a:off x="0" y="0"/>
          <a:ext cx="0" cy="0"/>
          <a:chOff x="0" y="0"/>
          <a:chExt cx="0" cy="0"/>
        </a:xfrm>
      </p:grpSpPr>
      <p:pic>
        <p:nvPicPr>
          <p:cNvPr id="8" name="图片 7" descr="黑暗里有星球&#10;&#10;中度可信度描述已自动生成">
            <a:extLst>
              <a:ext uri="{FF2B5EF4-FFF2-40B4-BE49-F238E27FC236}">
                <a16:creationId xmlns:a16="http://schemas.microsoft.com/office/drawing/2014/main" id="{3DD4A91D-135E-04B0-F7CC-0EC7907F5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621" y="1725435"/>
            <a:ext cx="4251791" cy="4251791"/>
          </a:xfrm>
          <a:prstGeom prst="rect">
            <a:avLst/>
          </a:prstGeom>
        </p:spPr>
      </p:pic>
      <p:pic>
        <p:nvPicPr>
          <p:cNvPr id="22" name="图片 21" descr="图片包含 游戏机, 体育, 球&#10;&#10;描述已自动生成">
            <a:extLst>
              <a:ext uri="{FF2B5EF4-FFF2-40B4-BE49-F238E27FC236}">
                <a16:creationId xmlns:a16="http://schemas.microsoft.com/office/drawing/2014/main" id="{D7097160-FE93-A3ED-427A-E8FB81861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EC793769-ED13-9E3D-067B-55DCA6914471}"/>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552BAADE-9320-CD81-EABB-F86EC62BE070}"/>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428B5F0B-0B0B-0E20-1C9D-8ECE434FF74C}"/>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8012200C-3570-AC69-CD6B-C4902EE6EE13}"/>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317932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F150E-835F-4758-D254-3A76468A257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4C1A372F-F8FC-2135-D792-E1B08D9E1C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6621" y="1725435"/>
            <a:ext cx="4251791" cy="4251791"/>
          </a:xfrm>
          <a:prstGeom prst="rect">
            <a:avLst/>
          </a:prstGeom>
        </p:spPr>
      </p:pic>
      <p:pic>
        <p:nvPicPr>
          <p:cNvPr id="22" name="图片 21">
            <a:extLst>
              <a:ext uri="{FF2B5EF4-FFF2-40B4-BE49-F238E27FC236}">
                <a16:creationId xmlns:a16="http://schemas.microsoft.com/office/drawing/2014/main" id="{EAB48C21-99F5-0120-B5DD-E34D3F0E2B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96607EA8-6C87-46CE-F151-220A060C7442}"/>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3DA4DDC5-0B14-19F4-1044-8938DAB17BB0}"/>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B462066-901E-48AA-0E30-0A1B0600EC87}"/>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CB631FCE-B564-FDFE-E80A-ED14CAC223FD}"/>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2872070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96C03-79A0-157D-4527-48994B52DDFD}"/>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F1CD5BAD-804F-D387-4EE6-57D1929762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6621" y="1725435"/>
            <a:ext cx="4251791" cy="4251791"/>
          </a:xfrm>
          <a:prstGeom prst="rect">
            <a:avLst/>
          </a:prstGeom>
        </p:spPr>
      </p:pic>
      <p:pic>
        <p:nvPicPr>
          <p:cNvPr id="22" name="图片 21">
            <a:extLst>
              <a:ext uri="{FF2B5EF4-FFF2-40B4-BE49-F238E27FC236}">
                <a16:creationId xmlns:a16="http://schemas.microsoft.com/office/drawing/2014/main" id="{F3051B06-D869-67B1-81E8-0A8A7B30CD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45BEEB71-87B0-4556-8783-51F0219B27B5}"/>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A4CD0B5F-C8EE-4673-98A3-3E12E7E2C994}"/>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13540E57-029B-A816-60F6-E654C78AAE89}"/>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EE6AC298-9440-8898-A940-44D827B996A3}"/>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146063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6C70A-C526-2917-2EAB-59A55DBFE407}"/>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CC9912F8-63BE-770C-3504-0EA8EC245A8A}"/>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后续工作</a:t>
            </a:r>
          </a:p>
        </p:txBody>
      </p:sp>
      <p:sp>
        <p:nvSpPr>
          <p:cNvPr id="2" name="文本框 1">
            <a:extLst>
              <a:ext uri="{FF2B5EF4-FFF2-40B4-BE49-F238E27FC236}">
                <a16:creationId xmlns:a16="http://schemas.microsoft.com/office/drawing/2014/main" id="{EBF70EB8-8950-43D2-0BA7-EBF60702D370}"/>
              </a:ext>
            </a:extLst>
          </p:cNvPr>
          <p:cNvSpPr txBox="1"/>
          <p:nvPr/>
        </p:nvSpPr>
        <p:spPr>
          <a:xfrm>
            <a:off x="1007917" y="1482006"/>
            <a:ext cx="10912950" cy="1458220"/>
          </a:xfrm>
          <a:prstGeom prst="rect">
            <a:avLst/>
          </a:prstGeom>
          <a:noFill/>
        </p:spPr>
        <p:txBody>
          <a:bodyPr wrap="square" rtlCol="0">
            <a:spAutoFit/>
          </a:bodyPr>
          <a:lstStyle/>
          <a:p>
            <a:pPr marL="457200" indent="-457200">
              <a:lnSpc>
                <a:spcPct val="200000"/>
              </a:lnSpc>
              <a:buAutoNum type="arabicPeriod"/>
            </a:pPr>
            <a:r>
              <a:rPr lang="zh-CN" altLang="en-US" sz="2400" b="1" dirty="0">
                <a:solidFill>
                  <a:srgbClr val="002060"/>
                </a:solidFill>
                <a:latin typeface="微软雅黑" panose="020B0503020204020204" pitchFamily="34" charset="-122"/>
                <a:ea typeface="微软雅黑" panose="020B0503020204020204" pitchFamily="34" charset="-122"/>
              </a:rPr>
              <a:t>将处理好的图像与</a:t>
            </a:r>
            <a:r>
              <a:rPr lang="en-US" altLang="zh-CN" sz="2400" b="1" dirty="0">
                <a:solidFill>
                  <a:srgbClr val="002060"/>
                </a:solidFill>
                <a:latin typeface="微软雅黑" panose="020B0503020204020204" pitchFamily="34" charset="-122"/>
                <a:ea typeface="微软雅黑" panose="020B0503020204020204" pitchFamily="34" charset="-122"/>
              </a:rPr>
              <a:t>3D</a:t>
            </a:r>
            <a:r>
              <a:rPr lang="zh-CN" altLang="en-US" sz="2400" b="1" dirty="0">
                <a:solidFill>
                  <a:srgbClr val="002060"/>
                </a:solidFill>
                <a:latin typeface="微软雅黑" panose="020B0503020204020204" pitchFamily="34" charset="-122"/>
                <a:ea typeface="微软雅黑" panose="020B0503020204020204" pitchFamily="34" charset="-122"/>
              </a:rPr>
              <a:t>建模对应起来（徐毅夫同学）</a:t>
            </a:r>
            <a:endParaRPr lang="en-US" altLang="zh-CN" sz="2400" b="1" dirty="0">
              <a:solidFill>
                <a:srgbClr val="002060"/>
              </a:solidFill>
              <a:latin typeface="微软雅黑" panose="020B0503020204020204" pitchFamily="34" charset="-122"/>
              <a:ea typeface="微软雅黑" panose="020B0503020204020204" pitchFamily="34" charset="-122"/>
            </a:endParaRPr>
          </a:p>
          <a:p>
            <a:pPr marL="457200" indent="-457200">
              <a:lnSpc>
                <a:spcPct val="200000"/>
              </a:lnSpc>
              <a:buAutoNum type="arabicPeriod"/>
            </a:pPr>
            <a:r>
              <a:rPr lang="zh-CN" altLang="en-US" sz="2400" b="1" dirty="0">
                <a:solidFill>
                  <a:srgbClr val="002060"/>
                </a:solidFill>
                <a:latin typeface="微软雅黑" panose="020B0503020204020204" pitchFamily="34" charset="-122"/>
                <a:ea typeface="微软雅黑" panose="020B0503020204020204" pitchFamily="34" charset="-122"/>
              </a:rPr>
              <a:t>实现对支架的识别，考虑继续使用深度学习</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A64E712-0807-6855-D09F-5FAF9D21CCE7}"/>
              </a:ext>
            </a:extLst>
          </p:cNvPr>
          <p:cNvPicPr>
            <a:picLocks noChangeAspect="1"/>
          </p:cNvPicPr>
          <p:nvPr/>
        </p:nvPicPr>
        <p:blipFill>
          <a:blip r:embed="rId3"/>
          <a:stretch>
            <a:fillRect/>
          </a:stretch>
        </p:blipFill>
        <p:spPr>
          <a:xfrm>
            <a:off x="665065" y="3182824"/>
            <a:ext cx="5289163" cy="2983312"/>
          </a:xfrm>
          <a:prstGeom prst="rect">
            <a:avLst/>
          </a:prstGeom>
        </p:spPr>
      </p:pic>
      <p:pic>
        <p:nvPicPr>
          <p:cNvPr id="5" name="图片 4">
            <a:extLst>
              <a:ext uri="{FF2B5EF4-FFF2-40B4-BE49-F238E27FC236}">
                <a16:creationId xmlns:a16="http://schemas.microsoft.com/office/drawing/2014/main" id="{4D78FCD4-9ADE-CA2A-8044-085268EACADD}"/>
              </a:ext>
            </a:extLst>
          </p:cNvPr>
          <p:cNvPicPr>
            <a:picLocks noChangeAspect="1"/>
          </p:cNvPicPr>
          <p:nvPr/>
        </p:nvPicPr>
        <p:blipFill>
          <a:blip r:embed="rId4"/>
          <a:stretch>
            <a:fillRect/>
          </a:stretch>
        </p:blipFill>
        <p:spPr>
          <a:xfrm>
            <a:off x="6464392" y="3173446"/>
            <a:ext cx="5289164" cy="2992690"/>
          </a:xfrm>
          <a:prstGeom prst="rect">
            <a:avLst/>
          </a:prstGeom>
        </p:spPr>
      </p:pic>
      <p:sp>
        <p:nvSpPr>
          <p:cNvPr id="7" name="文本框 6">
            <a:extLst>
              <a:ext uri="{FF2B5EF4-FFF2-40B4-BE49-F238E27FC236}">
                <a16:creationId xmlns:a16="http://schemas.microsoft.com/office/drawing/2014/main" id="{79ABF4F2-DB81-164C-4B83-50BA3DD6B08D}"/>
              </a:ext>
            </a:extLst>
          </p:cNvPr>
          <p:cNvSpPr txBox="1"/>
          <p:nvPr/>
        </p:nvSpPr>
        <p:spPr>
          <a:xfrm>
            <a:off x="1756350" y="6289240"/>
            <a:ext cx="310659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使用极坐标图像（原始图像）</a:t>
            </a:r>
          </a:p>
        </p:txBody>
      </p:sp>
      <p:sp>
        <p:nvSpPr>
          <p:cNvPr id="8" name="文本框 7">
            <a:extLst>
              <a:ext uri="{FF2B5EF4-FFF2-40B4-BE49-F238E27FC236}">
                <a16:creationId xmlns:a16="http://schemas.microsoft.com/office/drawing/2014/main" id="{3E292657-0B95-8C24-6FF7-815BB1850D1F}"/>
              </a:ext>
            </a:extLst>
          </p:cNvPr>
          <p:cNvSpPr txBox="1"/>
          <p:nvPr/>
        </p:nvSpPr>
        <p:spPr>
          <a:xfrm>
            <a:off x="7327305" y="6289240"/>
            <a:ext cx="3563339"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使用直角坐标图像（经坐标变换）</a:t>
            </a:r>
          </a:p>
        </p:txBody>
      </p:sp>
      <p:cxnSp>
        <p:nvCxnSpPr>
          <p:cNvPr id="10" name="直接箭头连接符 9">
            <a:extLst>
              <a:ext uri="{FF2B5EF4-FFF2-40B4-BE49-F238E27FC236}">
                <a16:creationId xmlns:a16="http://schemas.microsoft.com/office/drawing/2014/main" id="{E30F645C-27B7-CF1D-982B-227FA90BD099}"/>
              </a:ext>
            </a:extLst>
          </p:cNvPr>
          <p:cNvCxnSpPr>
            <a:cxnSpLocks/>
          </p:cNvCxnSpPr>
          <p:nvPr/>
        </p:nvCxnSpPr>
        <p:spPr>
          <a:xfrm flipH="1">
            <a:off x="8374325" y="2940226"/>
            <a:ext cx="1098596" cy="10331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C0ED2323-820A-99F4-C225-7D043FEC03D8}"/>
              </a:ext>
            </a:extLst>
          </p:cNvPr>
          <p:cNvSpPr txBox="1"/>
          <p:nvPr/>
        </p:nvSpPr>
        <p:spPr>
          <a:xfrm>
            <a:off x="9295639" y="2085277"/>
            <a:ext cx="251088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由于没有现成的人工分割标签，考虑</a:t>
            </a:r>
            <a:r>
              <a:rPr lang="zh-CN" altLang="en-US" b="1" dirty="0">
                <a:solidFill>
                  <a:srgbClr val="FF0000"/>
                </a:solidFill>
                <a:latin typeface="微软雅黑" panose="020B0503020204020204" pitchFamily="34" charset="-122"/>
                <a:ea typeface="微软雅黑" panose="020B0503020204020204" pitchFamily="34" charset="-122"/>
              </a:rPr>
              <a:t>手动</a:t>
            </a:r>
            <a:r>
              <a:rPr lang="zh-CN" altLang="en-US" dirty="0">
                <a:solidFill>
                  <a:srgbClr val="002060"/>
                </a:solidFill>
                <a:latin typeface="微软雅黑" panose="020B0503020204020204" pitchFamily="34" charset="-122"/>
                <a:ea typeface="微软雅黑" panose="020B0503020204020204" pitchFamily="34" charset="-122"/>
              </a:rPr>
              <a:t>打标记进行机器学习</a:t>
            </a:r>
            <a:endParaRPr lang="en-US" altLang="zh-CN"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719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D81ADF-ABB3-F3FF-851E-6A3737CA5F40}"/>
              </a:ext>
            </a:extLst>
          </p:cNvPr>
          <p:cNvPicPr>
            <a:picLocks noChangeAspect="1"/>
          </p:cNvPicPr>
          <p:nvPr/>
        </p:nvPicPr>
        <p:blipFill>
          <a:blip r:embed="rId2"/>
          <a:stretch>
            <a:fillRect/>
          </a:stretch>
        </p:blipFill>
        <p:spPr>
          <a:xfrm>
            <a:off x="3297858" y="1044174"/>
            <a:ext cx="5425124" cy="5420495"/>
          </a:xfrm>
          <a:prstGeom prst="rect">
            <a:avLst/>
          </a:prstGeom>
        </p:spPr>
      </p:pic>
    </p:spTree>
    <p:extLst>
      <p:ext uri="{BB962C8B-B14F-4D97-AF65-F5344CB8AC3E}">
        <p14:creationId xmlns:p14="http://schemas.microsoft.com/office/powerpoint/2010/main" val="1606118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5B9E19-84BC-05BE-223B-6ED7FCFA73A3}"/>
              </a:ext>
            </a:extLst>
          </p:cNvPr>
          <p:cNvPicPr>
            <a:picLocks noChangeAspect="1"/>
          </p:cNvPicPr>
          <p:nvPr/>
        </p:nvPicPr>
        <p:blipFill>
          <a:blip r:embed="rId2"/>
          <a:stretch>
            <a:fillRect/>
          </a:stretch>
        </p:blipFill>
        <p:spPr>
          <a:xfrm>
            <a:off x="874930" y="901243"/>
            <a:ext cx="10270079" cy="5829291"/>
          </a:xfrm>
          <a:prstGeom prst="rect">
            <a:avLst/>
          </a:prstGeom>
        </p:spPr>
      </p:pic>
    </p:spTree>
    <p:extLst>
      <p:ext uri="{BB962C8B-B14F-4D97-AF65-F5344CB8AC3E}">
        <p14:creationId xmlns:p14="http://schemas.microsoft.com/office/powerpoint/2010/main" val="4063422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80E71-9CBE-C637-E720-3E02FD5AE4E5}"/>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71FFD4D5-BF63-823F-9F2A-7AFA45286BC1}"/>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后续工作</a:t>
            </a:r>
          </a:p>
        </p:txBody>
      </p:sp>
      <p:sp>
        <p:nvSpPr>
          <p:cNvPr id="2" name="文本框 1">
            <a:extLst>
              <a:ext uri="{FF2B5EF4-FFF2-40B4-BE49-F238E27FC236}">
                <a16:creationId xmlns:a16="http://schemas.microsoft.com/office/drawing/2014/main" id="{0D12ED3F-E88C-0913-5397-A7E5A25CAA40}"/>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实现对支架的识别，考虑继续使用深度学习</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3999E49-1623-E697-14E0-2E67F41AA919}"/>
              </a:ext>
            </a:extLst>
          </p:cNvPr>
          <p:cNvPicPr>
            <a:picLocks noChangeAspect="1"/>
          </p:cNvPicPr>
          <p:nvPr/>
        </p:nvPicPr>
        <p:blipFill>
          <a:blip r:embed="rId3"/>
          <a:stretch>
            <a:fillRect/>
          </a:stretch>
        </p:blipFill>
        <p:spPr>
          <a:xfrm>
            <a:off x="5461675" y="2674649"/>
            <a:ext cx="6030821" cy="3509064"/>
          </a:xfrm>
          <a:prstGeom prst="rect">
            <a:avLst/>
          </a:prstGeom>
        </p:spPr>
      </p:pic>
      <p:sp>
        <p:nvSpPr>
          <p:cNvPr id="6" name="文本框 5">
            <a:extLst>
              <a:ext uri="{FF2B5EF4-FFF2-40B4-BE49-F238E27FC236}">
                <a16:creationId xmlns:a16="http://schemas.microsoft.com/office/drawing/2014/main" id="{6901AE8F-04C4-4194-5A06-75937C640314}"/>
              </a:ext>
            </a:extLst>
          </p:cNvPr>
          <p:cNvSpPr txBox="1"/>
          <p:nvPr/>
        </p:nvSpPr>
        <p:spPr>
          <a:xfrm>
            <a:off x="998071" y="3335257"/>
            <a:ext cx="4102371" cy="1720792"/>
          </a:xfrm>
          <a:prstGeom prst="rect">
            <a:avLst/>
          </a:prstGeom>
          <a:noFill/>
        </p:spPr>
        <p:txBody>
          <a:bodyPr wrap="square" rtlCol="0">
            <a:spAutoFit/>
          </a:bodyPr>
          <a:lstStyle/>
          <a:p>
            <a:pPr>
              <a:spcAft>
                <a:spcPts val="1200"/>
              </a:spcAft>
            </a:pPr>
            <a:r>
              <a:rPr lang="zh-CN" altLang="en-US" b="1" dirty="0">
                <a:solidFill>
                  <a:srgbClr val="002060"/>
                </a:solidFill>
                <a:latin typeface="微软雅黑" panose="020B0503020204020204" pitchFamily="34" charset="-122"/>
                <a:ea typeface="微软雅黑" panose="020B0503020204020204" pitchFamily="34" charset="-122"/>
              </a:rPr>
              <a:t>经过坐标变换后的支架</a:t>
            </a:r>
            <a:r>
              <a:rPr lang="zh-CN" altLang="en-US" b="1" dirty="0">
                <a:solidFill>
                  <a:srgbClr val="FF0000"/>
                </a:solidFill>
                <a:latin typeface="微软雅黑" panose="020B0503020204020204" pitchFamily="34" charset="-122"/>
                <a:ea typeface="微软雅黑" panose="020B0503020204020204" pitchFamily="34" charset="-122"/>
              </a:rPr>
              <a:t>图像特征更明显</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800" dirty="0">
                <a:solidFill>
                  <a:srgbClr val="002060"/>
                </a:solidFill>
                <a:latin typeface="微软雅黑" panose="020B0503020204020204" pitchFamily="34" charset="-122"/>
                <a:ea typeface="微软雅黑" panose="020B0503020204020204" pitchFamily="34" charset="-122"/>
              </a:rPr>
              <a:t>打算从原始图像中人工筛选一部分拍摄较好的</a:t>
            </a:r>
            <a:r>
              <a:rPr lang="en-US" altLang="zh-CN" sz="1800" dirty="0">
                <a:solidFill>
                  <a:srgbClr val="002060"/>
                </a:solidFill>
                <a:latin typeface="微软雅黑" panose="020B0503020204020204" pitchFamily="34" charset="-122"/>
                <a:ea typeface="微软雅黑" panose="020B0503020204020204" pitchFamily="34" charset="-122"/>
              </a:rPr>
              <a:t>OCT</a:t>
            </a:r>
            <a:r>
              <a:rPr lang="zh-CN" altLang="en-US" sz="1800" dirty="0">
                <a:solidFill>
                  <a:srgbClr val="002060"/>
                </a:solidFill>
                <a:latin typeface="微软雅黑" panose="020B0503020204020204" pitchFamily="34" charset="-122"/>
                <a:ea typeface="微软雅黑" panose="020B0503020204020204" pitchFamily="34" charset="-122"/>
              </a:rPr>
              <a:t>图像先进行坐标变换，然后手动标记进行图像识别</a:t>
            </a:r>
            <a:endParaRPr lang="en-US" altLang="zh-CN" sz="1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9015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53D684-20C3-F6CA-E419-744E989066B0}"/>
              </a:ext>
            </a:extLst>
          </p:cNvPr>
          <p:cNvPicPr>
            <a:picLocks noChangeAspect="1"/>
          </p:cNvPicPr>
          <p:nvPr/>
        </p:nvPicPr>
        <p:blipFill>
          <a:blip r:embed="rId2"/>
          <a:stretch>
            <a:fillRect/>
          </a:stretch>
        </p:blipFill>
        <p:spPr>
          <a:xfrm>
            <a:off x="2975456" y="773439"/>
            <a:ext cx="6241089" cy="4999121"/>
          </a:xfrm>
          <a:prstGeom prst="rect">
            <a:avLst/>
          </a:prstGeom>
        </p:spPr>
      </p:pic>
      <p:sp>
        <p:nvSpPr>
          <p:cNvPr id="4" name="文本框 3">
            <a:extLst>
              <a:ext uri="{FF2B5EF4-FFF2-40B4-BE49-F238E27FC236}">
                <a16:creationId xmlns:a16="http://schemas.microsoft.com/office/drawing/2014/main" id="{4EEF3DA3-658B-3AC0-74A4-D0F995DB3384}"/>
              </a:ext>
            </a:extLst>
          </p:cNvPr>
          <p:cNvSpPr txBox="1"/>
          <p:nvPr/>
        </p:nvSpPr>
        <p:spPr>
          <a:xfrm>
            <a:off x="4089430" y="6062006"/>
            <a:ext cx="4013141"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结果评估</a:t>
            </a:r>
          </a:p>
        </p:txBody>
      </p:sp>
      <p:sp>
        <p:nvSpPr>
          <p:cNvPr id="5" name="文本框 4">
            <a:extLst>
              <a:ext uri="{FF2B5EF4-FFF2-40B4-BE49-F238E27FC236}">
                <a16:creationId xmlns:a16="http://schemas.microsoft.com/office/drawing/2014/main" id="{597D4209-6C95-D888-741B-B867FA384B53}"/>
              </a:ext>
            </a:extLst>
          </p:cNvPr>
          <p:cNvSpPr txBox="1"/>
          <p:nvPr/>
        </p:nvSpPr>
        <p:spPr>
          <a:xfrm>
            <a:off x="226750" y="2954531"/>
            <a:ext cx="2748705" cy="1200329"/>
          </a:xfrm>
          <a:prstGeom prst="rect">
            <a:avLst/>
          </a:prstGeom>
          <a:noFill/>
        </p:spPr>
        <p:txBody>
          <a:bodyPr wrap="square" rtlCol="0">
            <a:spAutoFit/>
          </a:bodyPr>
          <a:lstStyle>
            <a:defPPr>
              <a:defRPr lang="zh-CN"/>
            </a:defPPr>
            <a:lvl1pPr algn="ctr">
              <a:defRPr sz="3600" b="1">
                <a:solidFill>
                  <a:srgbClr val="002060"/>
                </a:solidFill>
                <a:latin typeface="微软雅黑" panose="020B0503020204020204" pitchFamily="34" charset="-122"/>
                <a:ea typeface="微软雅黑" panose="020B0503020204020204" pitchFamily="34" charset="-122"/>
              </a:defRPr>
            </a:lvl1pPr>
          </a:lstStyle>
          <a:p>
            <a:r>
              <a:rPr lang="zh-CN" altLang="en-US" b="0" dirty="0"/>
              <a:t>管连通区域唯一性方法</a:t>
            </a:r>
            <a:endParaRPr lang="en-US" altLang="zh-CN" b="0" dirty="0"/>
          </a:p>
        </p:txBody>
      </p:sp>
      <p:sp>
        <p:nvSpPr>
          <p:cNvPr id="6" name="文本框 5">
            <a:extLst>
              <a:ext uri="{FF2B5EF4-FFF2-40B4-BE49-F238E27FC236}">
                <a16:creationId xmlns:a16="http://schemas.microsoft.com/office/drawing/2014/main" id="{614747FF-6452-2359-A30F-20FA4DA86BB4}"/>
              </a:ext>
            </a:extLst>
          </p:cNvPr>
          <p:cNvSpPr txBox="1"/>
          <p:nvPr/>
        </p:nvSpPr>
        <p:spPr>
          <a:xfrm>
            <a:off x="9216544" y="2954531"/>
            <a:ext cx="2748705" cy="1200329"/>
          </a:xfrm>
          <a:prstGeom prst="rect">
            <a:avLst/>
          </a:prstGeom>
          <a:noFill/>
        </p:spPr>
        <p:txBody>
          <a:bodyPr wrap="square" rtlCol="0">
            <a:spAutoFit/>
          </a:bodyPr>
          <a:lstStyle>
            <a:defPPr>
              <a:defRPr lang="zh-CN"/>
            </a:defPPr>
            <a:lvl1pPr algn="ctr">
              <a:defRPr sz="3600" b="1">
                <a:solidFill>
                  <a:srgbClr val="002060"/>
                </a:solidFill>
                <a:latin typeface="微软雅黑" panose="020B0503020204020204" pitchFamily="34" charset="-122"/>
                <a:ea typeface="微软雅黑" panose="020B0503020204020204" pitchFamily="34" charset="-122"/>
              </a:defRPr>
            </a:lvl1pPr>
          </a:lstStyle>
          <a:p>
            <a:r>
              <a:rPr lang="zh-CN" altLang="en-US" b="0" dirty="0"/>
              <a:t>当前模型</a:t>
            </a:r>
            <a:endParaRPr lang="en-US" altLang="zh-CN" b="0" dirty="0"/>
          </a:p>
          <a:p>
            <a:r>
              <a:rPr lang="zh-CN" altLang="en-US" b="0" dirty="0"/>
              <a:t>（</a:t>
            </a:r>
            <a:r>
              <a:rPr lang="en-US" altLang="zh-CN" b="0" dirty="0"/>
              <a:t>RU-Net</a:t>
            </a:r>
            <a:r>
              <a:rPr lang="zh-CN" altLang="en-US" b="0" dirty="0"/>
              <a:t>）</a:t>
            </a:r>
            <a:endParaRPr lang="en-US" altLang="zh-CN" b="0" dirty="0"/>
          </a:p>
        </p:txBody>
      </p:sp>
    </p:spTree>
    <p:extLst>
      <p:ext uri="{BB962C8B-B14F-4D97-AF65-F5344CB8AC3E}">
        <p14:creationId xmlns:p14="http://schemas.microsoft.com/office/powerpoint/2010/main" val="254181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C6AD9B-292D-ED72-AC6B-BF95A7E6ED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5065" y="1838204"/>
            <a:ext cx="5383601" cy="3181590"/>
          </a:xfrm>
          <a:prstGeom prst="rect">
            <a:avLst/>
          </a:prstGeom>
        </p:spPr>
      </p:pic>
      <p:sp>
        <p:nvSpPr>
          <p:cNvPr id="4" name="文本框 3">
            <a:extLst>
              <a:ext uri="{FF2B5EF4-FFF2-40B4-BE49-F238E27FC236}">
                <a16:creationId xmlns:a16="http://schemas.microsoft.com/office/drawing/2014/main" id="{763A8288-3647-4ACD-EA41-C5FC976C6FAB}"/>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数据选取</a:t>
            </a:r>
          </a:p>
        </p:txBody>
      </p:sp>
      <p:sp>
        <p:nvSpPr>
          <p:cNvPr id="5" name="文本框 4">
            <a:extLst>
              <a:ext uri="{FF2B5EF4-FFF2-40B4-BE49-F238E27FC236}">
                <a16:creationId xmlns:a16="http://schemas.microsoft.com/office/drawing/2014/main" id="{F0717AEF-6EE2-BF32-4770-272BB33A9F0E}"/>
              </a:ext>
            </a:extLst>
          </p:cNvPr>
          <p:cNvSpPr txBox="1"/>
          <p:nvPr/>
        </p:nvSpPr>
        <p:spPr>
          <a:xfrm>
            <a:off x="842934" y="5914968"/>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挑选了</a:t>
            </a:r>
            <a:r>
              <a:rPr lang="en-US" altLang="zh-CN" sz="2400" b="1" dirty="0">
                <a:latin typeface="微软雅黑" panose="020B0503020204020204" pitchFamily="34" charset="-122"/>
                <a:ea typeface="微软雅黑" panose="020B0503020204020204" pitchFamily="34" charset="-122"/>
              </a:rPr>
              <a:t>539</a:t>
            </a:r>
            <a:r>
              <a:rPr lang="zh-CN" altLang="en-US" sz="2400" dirty="0">
                <a:latin typeface="微软雅黑" panose="020B0503020204020204" pitchFamily="34" charset="-122"/>
                <a:ea typeface="微软雅黑" panose="020B0503020204020204" pitchFamily="34" charset="-122"/>
              </a:rPr>
              <a:t>张有较大干扰（血液伪影，拍摄不理想）的图像作为挑战</a:t>
            </a:r>
          </a:p>
        </p:txBody>
      </p:sp>
      <p:pic>
        <p:nvPicPr>
          <p:cNvPr id="7" name="图片 6">
            <a:extLst>
              <a:ext uri="{FF2B5EF4-FFF2-40B4-BE49-F238E27FC236}">
                <a16:creationId xmlns:a16="http://schemas.microsoft.com/office/drawing/2014/main" id="{8C020607-9DD7-B50A-1150-C5E92D010804}"/>
              </a:ext>
            </a:extLst>
          </p:cNvPr>
          <p:cNvPicPr>
            <a:picLocks noChangeAspect="1"/>
          </p:cNvPicPr>
          <p:nvPr/>
        </p:nvPicPr>
        <p:blipFill>
          <a:blip r:embed="rId3"/>
          <a:stretch>
            <a:fillRect/>
          </a:stretch>
        </p:blipFill>
        <p:spPr>
          <a:xfrm>
            <a:off x="6342240" y="1838203"/>
            <a:ext cx="5383602" cy="3181591"/>
          </a:xfrm>
          <a:prstGeom prst="rect">
            <a:avLst/>
          </a:prstGeom>
        </p:spPr>
      </p:pic>
      <p:sp>
        <p:nvSpPr>
          <p:cNvPr id="8" name="文本框 7">
            <a:extLst>
              <a:ext uri="{FF2B5EF4-FFF2-40B4-BE49-F238E27FC236}">
                <a16:creationId xmlns:a16="http://schemas.microsoft.com/office/drawing/2014/main" id="{35305755-5E88-1CEA-67E6-36460B3D8D64}"/>
              </a:ext>
            </a:extLst>
          </p:cNvPr>
          <p:cNvSpPr txBox="1"/>
          <p:nvPr/>
        </p:nvSpPr>
        <p:spPr>
          <a:xfrm>
            <a:off x="842935" y="5296008"/>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在数据库中随机选取</a:t>
            </a:r>
            <a:r>
              <a:rPr lang="en-US" altLang="zh-CN" sz="2400" b="1" dirty="0">
                <a:latin typeface="微软雅黑" panose="020B0503020204020204" pitchFamily="34" charset="-122"/>
                <a:ea typeface="微软雅黑" panose="020B0503020204020204" pitchFamily="34" charset="-122"/>
              </a:rPr>
              <a:t>1823</a:t>
            </a:r>
            <a:r>
              <a:rPr lang="zh-CN" altLang="en-US" sz="2400" dirty="0">
                <a:latin typeface="微软雅黑" panose="020B0503020204020204" pitchFamily="34" charset="-122"/>
                <a:ea typeface="微软雅黑" panose="020B0503020204020204" pitchFamily="34" charset="-122"/>
              </a:rPr>
              <a:t>张</a:t>
            </a:r>
            <a:r>
              <a:rPr lang="en-US" altLang="zh-CN" sz="2400" dirty="0">
                <a:latin typeface="微软雅黑" panose="020B0503020204020204" pitchFamily="34" charset="-122"/>
                <a:ea typeface="微软雅黑" panose="020B0503020204020204" pitchFamily="34" charset="-122"/>
              </a:rPr>
              <a:t>OCT</a:t>
            </a:r>
            <a:r>
              <a:rPr lang="zh-CN" altLang="en-US" sz="2400" dirty="0">
                <a:latin typeface="微软雅黑" panose="020B0503020204020204" pitchFamily="34" charset="-122"/>
                <a:ea typeface="微软雅黑" panose="020B0503020204020204" pitchFamily="34" charset="-122"/>
              </a:rPr>
              <a:t>图像进行处理，并记录对应的标签</a:t>
            </a:r>
          </a:p>
        </p:txBody>
      </p:sp>
    </p:spTree>
    <p:extLst>
      <p:ext uri="{BB962C8B-B14F-4D97-AF65-F5344CB8AC3E}">
        <p14:creationId xmlns:p14="http://schemas.microsoft.com/office/powerpoint/2010/main" val="4218625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轮子, 照片, 游戏机, 钟表&#10;&#10;描述已自动生成">
            <a:extLst>
              <a:ext uri="{FF2B5EF4-FFF2-40B4-BE49-F238E27FC236}">
                <a16:creationId xmlns:a16="http://schemas.microsoft.com/office/drawing/2014/main" id="{20F849A4-A693-D00A-1F16-74BA3D9CF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453" y="1352860"/>
            <a:ext cx="1958351" cy="1958351"/>
          </a:xfrm>
          <a:prstGeom prst="rect">
            <a:avLst/>
          </a:prstGeom>
        </p:spPr>
      </p:pic>
      <p:sp>
        <p:nvSpPr>
          <p:cNvPr id="5" name="文本框 4">
            <a:extLst>
              <a:ext uri="{FF2B5EF4-FFF2-40B4-BE49-F238E27FC236}">
                <a16:creationId xmlns:a16="http://schemas.microsoft.com/office/drawing/2014/main" id="{982D523F-993A-A24B-8DC0-C16C2B10BA93}"/>
              </a:ext>
            </a:extLst>
          </p:cNvPr>
          <p:cNvSpPr txBox="1"/>
          <p:nvPr/>
        </p:nvSpPr>
        <p:spPr>
          <a:xfrm>
            <a:off x="1992954" y="723002"/>
            <a:ext cx="8206093"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参考代码及论文中使用的</a:t>
            </a:r>
            <a:r>
              <a:rPr lang="en-US" altLang="zh-CN" sz="2400" b="1" dirty="0">
                <a:solidFill>
                  <a:srgbClr val="002060"/>
                </a:solidFill>
                <a:latin typeface="微软雅黑" panose="020B0503020204020204" pitchFamily="34" charset="-122"/>
                <a:ea typeface="微软雅黑" panose="020B0503020204020204" pitchFamily="34" charset="-122"/>
              </a:rPr>
              <a:t>U-Net</a:t>
            </a:r>
            <a:r>
              <a:rPr lang="zh-CN" altLang="en-US" sz="2400" b="1" dirty="0">
                <a:solidFill>
                  <a:srgbClr val="002060"/>
                </a:solidFill>
                <a:latin typeface="微软雅黑" panose="020B0503020204020204" pitchFamily="34" charset="-122"/>
                <a:ea typeface="微软雅黑" panose="020B0503020204020204" pitchFamily="34" charset="-122"/>
              </a:rPr>
              <a:t>的模型建立的网络效果不佳</a:t>
            </a:r>
          </a:p>
        </p:txBody>
      </p:sp>
      <p:sp>
        <p:nvSpPr>
          <p:cNvPr id="6" name="文本框 5">
            <a:extLst>
              <a:ext uri="{FF2B5EF4-FFF2-40B4-BE49-F238E27FC236}">
                <a16:creationId xmlns:a16="http://schemas.microsoft.com/office/drawing/2014/main" id="{535E1062-6BEB-6B96-143A-A74EAEECFE13}"/>
              </a:ext>
            </a:extLst>
          </p:cNvPr>
          <p:cNvSpPr txBox="1"/>
          <p:nvPr/>
        </p:nvSpPr>
        <p:spPr>
          <a:xfrm>
            <a:off x="191052" y="2146821"/>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img000259</a:t>
            </a:r>
            <a:endParaRPr lang="zh-CN" altLang="en-US" sz="2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8CBF901-D82F-71B1-E48D-0903A86E50CF}"/>
              </a:ext>
            </a:extLst>
          </p:cNvPr>
          <p:cNvSpPr txBox="1"/>
          <p:nvPr/>
        </p:nvSpPr>
        <p:spPr>
          <a:xfrm>
            <a:off x="2132422"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原始图像</a:t>
            </a:r>
          </a:p>
        </p:txBody>
      </p:sp>
      <p:pic>
        <p:nvPicPr>
          <p:cNvPr id="9" name="图片 8" descr="图片包含 游戏机&#10;&#10;描述已自动生成">
            <a:extLst>
              <a:ext uri="{FF2B5EF4-FFF2-40B4-BE49-F238E27FC236}">
                <a16:creationId xmlns:a16="http://schemas.microsoft.com/office/drawing/2014/main" id="{4BD06DF3-C777-3C2F-0300-51AFE74FE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4381" y="1352860"/>
            <a:ext cx="1958351" cy="1958351"/>
          </a:xfrm>
          <a:prstGeom prst="rect">
            <a:avLst/>
          </a:prstGeom>
        </p:spPr>
      </p:pic>
      <p:sp>
        <p:nvSpPr>
          <p:cNvPr id="10" name="文本框 9">
            <a:extLst>
              <a:ext uri="{FF2B5EF4-FFF2-40B4-BE49-F238E27FC236}">
                <a16:creationId xmlns:a16="http://schemas.microsoft.com/office/drawing/2014/main" id="{1BABD3A6-81B0-2769-ECC0-FEAC4B74B655}"/>
              </a:ext>
            </a:extLst>
          </p:cNvPr>
          <p:cNvSpPr txBox="1"/>
          <p:nvPr/>
        </p:nvSpPr>
        <p:spPr>
          <a:xfrm>
            <a:off x="8796350"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论文模型</a:t>
            </a:r>
          </a:p>
        </p:txBody>
      </p:sp>
      <p:pic>
        <p:nvPicPr>
          <p:cNvPr id="12" name="图片 11" descr="图标&#10;&#10;中度可信度描述已自动生成">
            <a:extLst>
              <a:ext uri="{FF2B5EF4-FFF2-40B4-BE49-F238E27FC236}">
                <a16:creationId xmlns:a16="http://schemas.microsoft.com/office/drawing/2014/main" id="{A9CC268F-1B28-C1A2-1934-FE57085C7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113" y="1382541"/>
            <a:ext cx="1928670" cy="1928670"/>
          </a:xfrm>
          <a:prstGeom prst="rect">
            <a:avLst/>
          </a:prstGeom>
        </p:spPr>
      </p:pic>
      <p:sp>
        <p:nvSpPr>
          <p:cNvPr id="13" name="文本框 12">
            <a:extLst>
              <a:ext uri="{FF2B5EF4-FFF2-40B4-BE49-F238E27FC236}">
                <a16:creationId xmlns:a16="http://schemas.microsoft.com/office/drawing/2014/main" id="{C8127754-147B-9F82-52E0-94461B20EC7E}"/>
              </a:ext>
            </a:extLst>
          </p:cNvPr>
          <p:cNvSpPr txBox="1"/>
          <p:nvPr/>
        </p:nvSpPr>
        <p:spPr>
          <a:xfrm>
            <a:off x="5510242"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正确标签</a:t>
            </a:r>
          </a:p>
        </p:txBody>
      </p:sp>
      <p:sp>
        <p:nvSpPr>
          <p:cNvPr id="14" name="文本框 13">
            <a:extLst>
              <a:ext uri="{FF2B5EF4-FFF2-40B4-BE49-F238E27FC236}">
                <a16:creationId xmlns:a16="http://schemas.microsoft.com/office/drawing/2014/main" id="{3960D89D-3AE6-91AF-3E7E-119EC525F95B}"/>
              </a:ext>
            </a:extLst>
          </p:cNvPr>
          <p:cNvSpPr txBox="1"/>
          <p:nvPr/>
        </p:nvSpPr>
        <p:spPr>
          <a:xfrm>
            <a:off x="191052" y="4831441"/>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img000264</a:t>
            </a:r>
            <a:endParaRPr lang="zh-CN" altLang="en-US" sz="2000" dirty="0">
              <a:latin typeface="微软雅黑" panose="020B0503020204020204" pitchFamily="34" charset="-122"/>
              <a:ea typeface="微软雅黑" panose="020B0503020204020204" pitchFamily="34" charset="-122"/>
            </a:endParaRPr>
          </a:p>
        </p:txBody>
      </p:sp>
      <p:pic>
        <p:nvPicPr>
          <p:cNvPr id="16" name="图片 15" descr="黑暗里有星球&#10;&#10;中度可信度描述已自动生成">
            <a:extLst>
              <a:ext uri="{FF2B5EF4-FFF2-40B4-BE49-F238E27FC236}">
                <a16:creationId xmlns:a16="http://schemas.microsoft.com/office/drawing/2014/main" id="{CDD5355D-440C-C328-D806-A12FBDAFAB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3479" y="4052320"/>
            <a:ext cx="1958352" cy="1958352"/>
          </a:xfrm>
          <a:prstGeom prst="rect">
            <a:avLst/>
          </a:prstGeom>
        </p:spPr>
      </p:pic>
      <p:pic>
        <p:nvPicPr>
          <p:cNvPr id="18" name="图片 17" descr="图片包含 游戏机&#10;&#10;描述已自动生成">
            <a:extLst>
              <a:ext uri="{FF2B5EF4-FFF2-40B4-BE49-F238E27FC236}">
                <a16:creationId xmlns:a16="http://schemas.microsoft.com/office/drawing/2014/main" id="{414E4524-5978-F20D-D96C-249847F3EC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4380" y="4052320"/>
            <a:ext cx="1958352" cy="1958352"/>
          </a:xfrm>
          <a:prstGeom prst="rect">
            <a:avLst/>
          </a:prstGeom>
        </p:spPr>
      </p:pic>
      <p:pic>
        <p:nvPicPr>
          <p:cNvPr id="20" name="图片 19" descr="图标&#10;&#10;中度可信度描述已自动生成">
            <a:extLst>
              <a:ext uri="{FF2B5EF4-FFF2-40B4-BE49-F238E27FC236}">
                <a16:creationId xmlns:a16="http://schemas.microsoft.com/office/drawing/2014/main" id="{2A33CB7E-3F11-395F-2CAD-17EDDAB951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3114" y="4052321"/>
            <a:ext cx="1958352" cy="1958352"/>
          </a:xfrm>
          <a:prstGeom prst="rect">
            <a:avLst/>
          </a:prstGeom>
        </p:spPr>
      </p:pic>
      <p:sp>
        <p:nvSpPr>
          <p:cNvPr id="21" name="文本框 20">
            <a:extLst>
              <a:ext uri="{FF2B5EF4-FFF2-40B4-BE49-F238E27FC236}">
                <a16:creationId xmlns:a16="http://schemas.microsoft.com/office/drawing/2014/main" id="{4A996ADA-2DB7-4A79-8BCB-4ADD9E1D41BF}"/>
              </a:ext>
            </a:extLst>
          </p:cNvPr>
          <p:cNvSpPr txBox="1"/>
          <p:nvPr/>
        </p:nvSpPr>
        <p:spPr>
          <a:xfrm>
            <a:off x="2002572" y="6194358"/>
            <a:ext cx="8186857"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对于血管壁不是很清晰地部分，错误的将</a:t>
            </a:r>
            <a:r>
              <a:rPr lang="zh-CN" altLang="en-US" sz="2400" b="1" dirty="0">
                <a:solidFill>
                  <a:srgbClr val="FF0000"/>
                </a:solidFill>
                <a:latin typeface="微软雅黑" panose="020B0503020204020204" pitchFamily="34" charset="-122"/>
                <a:ea typeface="微软雅黑" panose="020B0503020204020204" pitchFamily="34" charset="-122"/>
              </a:rPr>
              <a:t>残影</a:t>
            </a:r>
            <a:r>
              <a:rPr lang="zh-CN" altLang="en-US" sz="2400" b="1" dirty="0">
                <a:solidFill>
                  <a:srgbClr val="002060"/>
                </a:solidFill>
                <a:latin typeface="微软雅黑" panose="020B0503020204020204" pitchFamily="34" charset="-122"/>
                <a:ea typeface="微软雅黑" panose="020B0503020204020204" pitchFamily="34" charset="-122"/>
              </a:rPr>
              <a:t>识别成了轮廓</a:t>
            </a:r>
          </a:p>
        </p:txBody>
      </p:sp>
    </p:spTree>
    <p:extLst>
      <p:ext uri="{BB962C8B-B14F-4D97-AF65-F5344CB8AC3E}">
        <p14:creationId xmlns:p14="http://schemas.microsoft.com/office/powerpoint/2010/main" val="2687759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25D0DE-552B-8194-C113-529B144FEF8F}"/>
              </a:ext>
            </a:extLst>
          </p:cNvPr>
          <p:cNvSpPr txBox="1"/>
          <p:nvPr/>
        </p:nvSpPr>
        <p:spPr>
          <a:xfrm>
            <a:off x="665065" y="943032"/>
            <a:ext cx="528542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随机样本测试</a:t>
            </a:r>
            <a:r>
              <a:rPr lang="zh-CN" altLang="en-US"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002060"/>
                </a:solidFill>
                <a:latin typeface="微软雅黑" panose="020B0503020204020204" pitchFamily="34" charset="-122"/>
                <a:ea typeface="微软雅黑" panose="020B0503020204020204" pitchFamily="34" charset="-122"/>
              </a:rPr>
              <a:t>1823</a:t>
            </a:r>
            <a:r>
              <a:rPr lang="zh-CN" altLang="en-US" sz="2400" b="1" dirty="0">
                <a:solidFill>
                  <a:srgbClr val="002060"/>
                </a:solidFill>
                <a:latin typeface="微软雅黑" panose="020B0503020204020204" pitchFamily="34" charset="-122"/>
                <a:ea typeface="微软雅黑" panose="020B0503020204020204" pitchFamily="34" charset="-122"/>
              </a:rPr>
              <a:t>张</a:t>
            </a:r>
            <a:r>
              <a:rPr lang="en-US" altLang="zh-CN" sz="2400" b="1" dirty="0">
                <a:solidFill>
                  <a:srgbClr val="002060"/>
                </a:solidFill>
                <a:latin typeface="微软雅黑" panose="020B0503020204020204" pitchFamily="34" charset="-122"/>
                <a:ea typeface="微软雅黑" panose="020B0503020204020204" pitchFamily="34" charset="-122"/>
              </a:rPr>
              <a:t>OCT</a:t>
            </a:r>
            <a:r>
              <a:rPr lang="zh-CN" altLang="en-US" sz="2400" b="1" dirty="0">
                <a:solidFill>
                  <a:srgbClr val="002060"/>
                </a:solidFill>
                <a:latin typeface="微软雅黑" panose="020B0503020204020204" pitchFamily="34" charset="-122"/>
                <a:ea typeface="微软雅黑" panose="020B0503020204020204" pitchFamily="34" charset="-122"/>
              </a:rPr>
              <a:t>图像）</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3BEDFB8-C64B-7F64-54F6-26D825782314}"/>
              </a:ext>
            </a:extLst>
          </p:cNvPr>
          <p:cNvPicPr>
            <a:picLocks noChangeAspect="1"/>
          </p:cNvPicPr>
          <p:nvPr/>
        </p:nvPicPr>
        <p:blipFill>
          <a:blip r:embed="rId2"/>
          <a:stretch>
            <a:fillRect/>
          </a:stretch>
        </p:blipFill>
        <p:spPr>
          <a:xfrm>
            <a:off x="587466" y="2177455"/>
            <a:ext cx="6016447" cy="3388856"/>
          </a:xfrm>
          <a:prstGeom prst="rect">
            <a:avLst/>
          </a:prstGeom>
        </p:spPr>
      </p:pic>
      <p:pic>
        <p:nvPicPr>
          <p:cNvPr id="10" name="图片 9">
            <a:extLst>
              <a:ext uri="{FF2B5EF4-FFF2-40B4-BE49-F238E27FC236}">
                <a16:creationId xmlns:a16="http://schemas.microsoft.com/office/drawing/2014/main" id="{AC3A5EE5-64C9-57BF-D6D4-FC338AD50BCA}"/>
              </a:ext>
            </a:extLst>
          </p:cNvPr>
          <p:cNvPicPr>
            <a:picLocks noChangeAspect="1"/>
          </p:cNvPicPr>
          <p:nvPr/>
        </p:nvPicPr>
        <p:blipFill>
          <a:blip r:embed="rId3"/>
          <a:stretch>
            <a:fillRect/>
          </a:stretch>
        </p:blipFill>
        <p:spPr>
          <a:xfrm>
            <a:off x="6981789" y="2944389"/>
            <a:ext cx="4601040" cy="2375178"/>
          </a:xfrm>
          <a:prstGeom prst="rect">
            <a:avLst/>
          </a:prstGeom>
          <a:ln w="19050">
            <a:solidFill>
              <a:srgbClr val="FF0000"/>
            </a:solidFill>
          </a:ln>
        </p:spPr>
      </p:pic>
      <p:sp>
        <p:nvSpPr>
          <p:cNvPr id="11" name="文本框 10">
            <a:extLst>
              <a:ext uri="{FF2B5EF4-FFF2-40B4-BE49-F238E27FC236}">
                <a16:creationId xmlns:a16="http://schemas.microsoft.com/office/drawing/2014/main" id="{3CDE8FC6-7D4A-4877-1D1F-21E9BB64A31B}"/>
              </a:ext>
            </a:extLst>
          </p:cNvPr>
          <p:cNvSpPr txBox="1"/>
          <p:nvPr/>
        </p:nvSpPr>
        <p:spPr>
          <a:xfrm>
            <a:off x="7098757" y="1110781"/>
            <a:ext cx="4492621" cy="1230593"/>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en-US" altLang="zh-CN" sz="2000" dirty="0">
                <a:solidFill>
                  <a:srgbClr val="002060"/>
                </a:solidFill>
                <a:latin typeface="微软雅黑" panose="020B0503020204020204" pitchFamily="34" charset="-122"/>
                <a:ea typeface="微软雅黑" panose="020B0503020204020204" pitchFamily="34" charset="-122"/>
              </a:rPr>
              <a:t>P</a:t>
            </a:r>
            <a:r>
              <a:rPr lang="zh-CN" altLang="en-US" sz="2000" dirty="0">
                <a:solidFill>
                  <a:srgbClr val="002060"/>
                </a:solidFill>
                <a:latin typeface="微软雅黑" panose="020B0503020204020204" pitchFamily="34" charset="-122"/>
                <a:ea typeface="微软雅黑" panose="020B0503020204020204" pitchFamily="34" charset="-122"/>
              </a:rPr>
              <a:t>值：</a:t>
            </a:r>
            <a:r>
              <a:rPr lang="en-US" altLang="zh-CN" sz="2000" dirty="0">
                <a:solidFill>
                  <a:srgbClr val="002060"/>
                </a:solidFill>
                <a:latin typeface="微软雅黑" panose="020B0503020204020204" pitchFamily="34" charset="-122"/>
                <a:ea typeface="微软雅黑" panose="020B0503020204020204" pitchFamily="34" charset="-122"/>
              </a:rPr>
              <a:t>&lt;0.01%</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相关系数</a:t>
            </a:r>
            <a:r>
              <a:rPr lang="en-US" altLang="zh-CN" sz="2000" baseline="30000" dirty="0">
                <a:solidFill>
                  <a:srgbClr val="002060"/>
                </a:solidFill>
                <a:latin typeface="微软雅黑" panose="020B0503020204020204" pitchFamily="34" charset="-122"/>
                <a:ea typeface="微软雅黑" panose="020B0503020204020204" pitchFamily="34" charset="-122"/>
              </a:rPr>
              <a:t>2</a:t>
            </a:r>
            <a:r>
              <a:rPr lang="zh-CN" altLang="en-US" sz="2000"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98.5%</a:t>
            </a:r>
          </a:p>
        </p:txBody>
      </p:sp>
      <p:sp>
        <p:nvSpPr>
          <p:cNvPr id="12" name="文本框 11">
            <a:extLst>
              <a:ext uri="{FF2B5EF4-FFF2-40B4-BE49-F238E27FC236}">
                <a16:creationId xmlns:a16="http://schemas.microsoft.com/office/drawing/2014/main" id="{ABB873C0-DBFF-8C3E-9601-BEE8D624BDC2}"/>
              </a:ext>
            </a:extLst>
          </p:cNvPr>
          <p:cNvSpPr txBox="1"/>
          <p:nvPr/>
        </p:nvSpPr>
        <p:spPr>
          <a:xfrm>
            <a:off x="639950" y="5675441"/>
            <a:ext cx="5911478"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横坐标：</a:t>
            </a:r>
            <a:r>
              <a:rPr lang="en-US" altLang="zh-CN" sz="2000" dirty="0">
                <a:latin typeface="微软雅黑" panose="020B0503020204020204" pitchFamily="34" charset="-122"/>
                <a:ea typeface="微软雅黑" panose="020B0503020204020204" pitchFamily="34" charset="-122"/>
              </a:rPr>
              <a:t>RU-Net</a:t>
            </a:r>
            <a:r>
              <a:rPr lang="zh-CN" altLang="en-US" sz="2000" dirty="0">
                <a:latin typeface="微软雅黑" panose="020B0503020204020204" pitchFamily="34" charset="-122"/>
                <a:ea typeface="微软雅黑" panose="020B0503020204020204" pitchFamily="34" charset="-122"/>
              </a:rPr>
              <a:t>分割结果</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纵坐标：标签结果</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（单位：像素）</a:t>
            </a:r>
          </a:p>
        </p:txBody>
      </p:sp>
      <p:grpSp>
        <p:nvGrpSpPr>
          <p:cNvPr id="17" name="组合 16">
            <a:extLst>
              <a:ext uri="{FF2B5EF4-FFF2-40B4-BE49-F238E27FC236}">
                <a16:creationId xmlns:a16="http://schemas.microsoft.com/office/drawing/2014/main" id="{557FC0CE-5C25-9465-134D-FBA04C902992}"/>
              </a:ext>
            </a:extLst>
          </p:cNvPr>
          <p:cNvGrpSpPr/>
          <p:nvPr/>
        </p:nvGrpSpPr>
        <p:grpSpPr>
          <a:xfrm>
            <a:off x="9920957" y="1047127"/>
            <a:ext cx="2174719" cy="1764629"/>
            <a:chOff x="9901932" y="815723"/>
            <a:chExt cx="2174719" cy="1764629"/>
          </a:xfrm>
        </p:grpSpPr>
        <p:pic>
          <p:nvPicPr>
            <p:cNvPr id="14" name="图片 13">
              <a:extLst>
                <a:ext uri="{FF2B5EF4-FFF2-40B4-BE49-F238E27FC236}">
                  <a16:creationId xmlns:a16="http://schemas.microsoft.com/office/drawing/2014/main" id="{4BB82F2A-C67A-1DBE-E2A3-95FCF51F5525}"/>
                </a:ext>
              </a:extLst>
            </p:cNvPr>
            <p:cNvPicPr>
              <a:picLocks noChangeAspect="1"/>
            </p:cNvPicPr>
            <p:nvPr/>
          </p:nvPicPr>
          <p:blipFill>
            <a:blip r:embed="rId4"/>
            <a:stretch>
              <a:fillRect/>
            </a:stretch>
          </p:blipFill>
          <p:spPr>
            <a:xfrm>
              <a:off x="9901932" y="815723"/>
              <a:ext cx="2174719" cy="1764629"/>
            </a:xfrm>
            <a:prstGeom prst="rect">
              <a:avLst/>
            </a:prstGeom>
          </p:spPr>
        </p:pic>
        <p:sp>
          <p:nvSpPr>
            <p:cNvPr id="15" name="矩形 14">
              <a:extLst>
                <a:ext uri="{FF2B5EF4-FFF2-40B4-BE49-F238E27FC236}">
                  <a16:creationId xmlns:a16="http://schemas.microsoft.com/office/drawing/2014/main" id="{8A81BE43-4BB3-D961-3692-4CF8FDFAF726}"/>
                </a:ext>
              </a:extLst>
            </p:cNvPr>
            <p:cNvSpPr/>
            <p:nvPr/>
          </p:nvSpPr>
          <p:spPr>
            <a:xfrm>
              <a:off x="10512311" y="943032"/>
              <a:ext cx="1014624" cy="2081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0B3488A9-0FA2-3758-E1A3-B0247E7ED342}"/>
              </a:ext>
            </a:extLst>
          </p:cNvPr>
          <p:cNvSpPr txBox="1"/>
          <p:nvPr/>
        </p:nvSpPr>
        <p:spPr>
          <a:xfrm>
            <a:off x="10097237" y="833782"/>
            <a:ext cx="1963999"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原方法相关系数</a:t>
            </a:r>
            <a:r>
              <a:rPr lang="en-US" altLang="zh-CN" sz="1200" baseline="300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80.8%</a:t>
            </a:r>
            <a:endParaRPr lang="zh-CN" altLang="en-US" sz="1200" baseline="300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1B5722E9-F038-2749-9492-F2934575B482}"/>
              </a:ext>
            </a:extLst>
          </p:cNvPr>
          <p:cNvSpPr txBox="1"/>
          <p:nvPr/>
        </p:nvSpPr>
        <p:spPr>
          <a:xfrm>
            <a:off x="6326570" y="5648689"/>
            <a:ext cx="5911478"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使用回归工具统计结果</a:t>
            </a:r>
          </a:p>
        </p:txBody>
      </p:sp>
    </p:spTree>
    <p:extLst>
      <p:ext uri="{BB962C8B-B14F-4D97-AF65-F5344CB8AC3E}">
        <p14:creationId xmlns:p14="http://schemas.microsoft.com/office/powerpoint/2010/main" val="3843535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2A3DA65-19E8-BD22-4CAF-B8D79B39D23C}"/>
              </a:ext>
            </a:extLst>
          </p:cNvPr>
          <p:cNvSpPr txBox="1"/>
          <p:nvPr/>
        </p:nvSpPr>
        <p:spPr>
          <a:xfrm>
            <a:off x="4670674" y="1154733"/>
            <a:ext cx="7170475" cy="1292662"/>
          </a:xfrm>
          <a:prstGeom prst="rect">
            <a:avLst/>
          </a:prstGeom>
          <a:noFill/>
        </p:spPr>
        <p:txBody>
          <a:bodyPr wrap="square"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a:t>
            </a:r>
          </a:p>
          <a:p>
            <a:r>
              <a:rPr lang="zh-CN" altLang="en-US" dirty="0">
                <a:solidFill>
                  <a:srgbClr val="002060"/>
                </a:solidFill>
                <a:latin typeface="微软雅黑" panose="020B0503020204020204" pitchFamily="34" charset="-122"/>
                <a:ea typeface="微软雅黑" panose="020B0503020204020204" pitchFamily="34" charset="-122"/>
              </a:rPr>
              <a:t>用于衡量两个样本集（预测值和真实值）之间的相似性，</a:t>
            </a:r>
            <a:r>
              <a:rPr lang="en-US" altLang="zh-CN" dirty="0">
                <a:solidFill>
                  <a:srgbClr val="002060"/>
                </a:solidFill>
                <a:latin typeface="微软雅黑" panose="020B0503020204020204" pitchFamily="34" charset="-122"/>
                <a:ea typeface="微软雅黑" panose="020B0503020204020204" pitchFamily="34" charset="-122"/>
              </a:rPr>
              <a:t>A </a:t>
            </a:r>
            <a:r>
              <a:rPr lang="zh-CN" altLang="en-US" dirty="0">
                <a:solidFill>
                  <a:srgbClr val="002060"/>
                </a:solidFill>
                <a:latin typeface="微软雅黑" panose="020B0503020204020204" pitchFamily="34" charset="-122"/>
                <a:ea typeface="微软雅黑" panose="020B0503020204020204" pitchFamily="34" charset="-122"/>
              </a:rPr>
              <a:t>代表预测结果，</a:t>
            </a:r>
            <a:r>
              <a:rPr lang="en-US" altLang="zh-CN" dirty="0">
                <a:solidFill>
                  <a:srgbClr val="002060"/>
                </a:solidFill>
                <a:latin typeface="微软雅黑" panose="020B0503020204020204" pitchFamily="34" charset="-122"/>
                <a:ea typeface="微软雅黑" panose="020B0503020204020204" pitchFamily="34" charset="-122"/>
              </a:rPr>
              <a:t>B </a:t>
            </a:r>
            <a:r>
              <a:rPr lang="zh-CN" altLang="en-US" dirty="0">
                <a:solidFill>
                  <a:srgbClr val="002060"/>
                </a:solidFill>
                <a:latin typeface="微软雅黑" panose="020B0503020204020204" pitchFamily="34" charset="-122"/>
                <a:ea typeface="微软雅黑" panose="020B0503020204020204" pitchFamily="34" charset="-122"/>
              </a:rPr>
              <a:t>代表真实标签，∣</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是预测和标签之间的重叠区域，∣</a:t>
            </a:r>
            <a:r>
              <a:rPr lang="en-US" altLang="zh-CN" dirty="0">
                <a:solidFill>
                  <a:srgbClr val="002060"/>
                </a:solidFill>
                <a:latin typeface="微软雅黑" panose="020B0503020204020204" pitchFamily="34" charset="-122"/>
                <a:ea typeface="微软雅黑" panose="020B0503020204020204" pitchFamily="34" charset="-122"/>
              </a:rPr>
              <a:t>A∣ </a:t>
            </a:r>
            <a:r>
              <a:rPr lang="zh-CN" altLang="en-US" dirty="0">
                <a:solidFill>
                  <a:srgbClr val="002060"/>
                </a:solidFill>
                <a:latin typeface="微软雅黑" panose="020B0503020204020204" pitchFamily="34" charset="-122"/>
                <a:ea typeface="微软雅黑" panose="020B0503020204020204" pitchFamily="34" charset="-122"/>
              </a:rPr>
              <a:t>和 ∣</a:t>
            </a:r>
            <a:r>
              <a:rPr lang="en-US" altLang="zh-CN" dirty="0">
                <a:solidFill>
                  <a:srgbClr val="002060"/>
                </a:solidFill>
                <a:latin typeface="微软雅黑" panose="020B0503020204020204" pitchFamily="34" charset="-122"/>
                <a:ea typeface="微软雅黑" panose="020B0503020204020204" pitchFamily="34" charset="-122"/>
              </a:rPr>
              <a:t>B∣ </a:t>
            </a:r>
            <a:r>
              <a:rPr lang="zh-CN" altLang="en-US" dirty="0">
                <a:solidFill>
                  <a:srgbClr val="002060"/>
                </a:solidFill>
                <a:latin typeface="微软雅黑" panose="020B0503020204020204" pitchFamily="34" charset="-122"/>
                <a:ea typeface="微软雅黑" panose="020B0503020204020204" pitchFamily="34" charset="-122"/>
              </a:rPr>
              <a:t>分别是预测和标签的总面积</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C39DB13-3A5B-A4F3-7D7A-2B4B9AA1C58F}"/>
                  </a:ext>
                </a:extLst>
              </p:cNvPr>
              <p:cNvSpPr txBox="1"/>
              <p:nvPr/>
            </p:nvSpPr>
            <p:spPr>
              <a:xfrm>
                <a:off x="889730" y="1373094"/>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26" name="文本框 25">
                <a:extLst>
                  <a:ext uri="{FF2B5EF4-FFF2-40B4-BE49-F238E27FC236}">
                    <a16:creationId xmlns:a16="http://schemas.microsoft.com/office/drawing/2014/main" id="{AC39DB13-3A5B-A4F3-7D7A-2B4B9AA1C58F}"/>
                  </a:ext>
                </a:extLst>
              </p:cNvPr>
              <p:cNvSpPr txBox="1">
                <a:spLocks noRot="1" noChangeAspect="1" noMove="1" noResize="1" noEditPoints="1" noAdjustHandles="1" noChangeArrowheads="1" noChangeShapeType="1" noTextEdit="1"/>
              </p:cNvSpPr>
              <p:nvPr/>
            </p:nvSpPr>
            <p:spPr>
              <a:xfrm>
                <a:off x="889730" y="1373094"/>
                <a:ext cx="3188888" cy="85594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88222A9-F2C8-C2FD-AA16-A67F3B76BDD7}"/>
                  </a:ext>
                </a:extLst>
              </p:cNvPr>
              <p:cNvSpPr txBox="1"/>
              <p:nvPr/>
            </p:nvSpPr>
            <p:spPr>
              <a:xfrm>
                <a:off x="521244" y="3205059"/>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35" name="文本框 34">
                <a:extLst>
                  <a:ext uri="{FF2B5EF4-FFF2-40B4-BE49-F238E27FC236}">
                    <a16:creationId xmlns:a16="http://schemas.microsoft.com/office/drawing/2014/main" id="{F88222A9-F2C8-C2FD-AA16-A67F3B76BDD7}"/>
                  </a:ext>
                </a:extLst>
              </p:cNvPr>
              <p:cNvSpPr txBox="1">
                <a:spLocks noRot="1" noChangeAspect="1" noMove="1" noResize="1" noEditPoints="1" noAdjustHandles="1" noChangeArrowheads="1" noChangeShapeType="1" noTextEdit="1"/>
              </p:cNvSpPr>
              <p:nvPr/>
            </p:nvSpPr>
            <p:spPr>
              <a:xfrm>
                <a:off x="521244" y="3205059"/>
                <a:ext cx="4103289" cy="78996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01E4D8B-78A0-9655-F3B0-7E05B707C5F2}"/>
                  </a:ext>
                </a:extLst>
              </p:cNvPr>
              <p:cNvSpPr txBox="1"/>
              <p:nvPr/>
            </p:nvSpPr>
            <p:spPr>
              <a:xfrm>
                <a:off x="432529" y="497104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6" name="文本框 35">
                <a:extLst>
                  <a:ext uri="{FF2B5EF4-FFF2-40B4-BE49-F238E27FC236}">
                    <a16:creationId xmlns:a16="http://schemas.microsoft.com/office/drawing/2014/main" id="{501E4D8B-78A0-9655-F3B0-7E05B707C5F2}"/>
                  </a:ext>
                </a:extLst>
              </p:cNvPr>
              <p:cNvSpPr txBox="1">
                <a:spLocks noRot="1" noChangeAspect="1" noMove="1" noResize="1" noEditPoints="1" noAdjustHandles="1" noChangeArrowheads="1" noChangeShapeType="1" noTextEdit="1"/>
              </p:cNvSpPr>
              <p:nvPr/>
            </p:nvSpPr>
            <p:spPr>
              <a:xfrm>
                <a:off x="432529" y="4971044"/>
                <a:ext cx="4103289" cy="855940"/>
              </a:xfrm>
              <a:prstGeom prst="rect">
                <a:avLst/>
              </a:prstGeom>
              <a:blipFill>
                <a:blip r:embed="rId4"/>
                <a:stretch>
                  <a:fillRect/>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146394B8-6344-E536-B0BD-FFF114B1AD6A}"/>
              </a:ext>
            </a:extLst>
          </p:cNvPr>
          <p:cNvSpPr txBox="1"/>
          <p:nvPr/>
        </p:nvSpPr>
        <p:spPr>
          <a:xfrm>
            <a:off x="4670674" y="3092207"/>
            <a:ext cx="7170475" cy="1015663"/>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准确度：</a:t>
            </a:r>
          </a:p>
          <a:p>
            <a:r>
              <a:rPr lang="zh-CN" altLang="en-US" dirty="0">
                <a:solidFill>
                  <a:srgbClr val="002060"/>
                </a:solidFill>
                <a:latin typeface="微软雅黑" panose="020B0503020204020204" pitchFamily="34" charset="-122"/>
                <a:ea typeface="微软雅黑" panose="020B0503020204020204" pitchFamily="34" charset="-122"/>
              </a:rPr>
              <a:t>表示模型对所有样本的预测正确率，即正确预测的样本占总样本的比例，其中，</a:t>
            </a:r>
            <a:r>
              <a:rPr lang="en-US" altLang="zh-CN" dirty="0">
                <a:solidFill>
                  <a:srgbClr val="002060"/>
                </a:solidFill>
                <a:latin typeface="微软雅黑" panose="020B0503020204020204" pitchFamily="34" charset="-122"/>
                <a:ea typeface="微软雅黑" panose="020B0503020204020204" pitchFamily="34" charset="-122"/>
              </a:rPr>
              <a:t>TP</a:t>
            </a:r>
            <a:r>
              <a:rPr lang="zh-CN" altLang="en-US" dirty="0">
                <a:solidFill>
                  <a:srgbClr val="002060"/>
                </a:solidFill>
                <a:latin typeface="微软雅黑" panose="020B0503020204020204" pitchFamily="34" charset="-122"/>
                <a:ea typeface="微软雅黑" panose="020B0503020204020204" pitchFamily="34" charset="-122"/>
              </a:rPr>
              <a:t>是真正例，</a:t>
            </a:r>
            <a:r>
              <a:rPr lang="en-US" altLang="zh-CN" dirty="0">
                <a:solidFill>
                  <a:srgbClr val="002060"/>
                </a:solidFill>
                <a:latin typeface="微软雅黑" panose="020B0503020204020204" pitchFamily="34" charset="-122"/>
                <a:ea typeface="微软雅黑" panose="020B0503020204020204" pitchFamily="34" charset="-122"/>
              </a:rPr>
              <a:t>TN</a:t>
            </a:r>
            <a:r>
              <a:rPr lang="zh-CN" altLang="en-US" dirty="0">
                <a:solidFill>
                  <a:srgbClr val="002060"/>
                </a:solidFill>
                <a:latin typeface="微软雅黑" panose="020B0503020204020204" pitchFamily="34" charset="-122"/>
                <a:ea typeface="微软雅黑" panose="020B0503020204020204" pitchFamily="34" charset="-122"/>
              </a:rPr>
              <a:t>是真负例，</a:t>
            </a:r>
            <a:r>
              <a:rPr lang="en-US" altLang="zh-CN" dirty="0">
                <a:solidFill>
                  <a:srgbClr val="002060"/>
                </a:solidFill>
                <a:latin typeface="微软雅黑" panose="020B0503020204020204" pitchFamily="34" charset="-122"/>
                <a:ea typeface="微软雅黑" panose="020B0503020204020204" pitchFamily="34" charset="-122"/>
              </a:rPr>
              <a:t>FP</a:t>
            </a:r>
            <a:r>
              <a:rPr lang="zh-CN" altLang="en-US" dirty="0">
                <a:solidFill>
                  <a:srgbClr val="002060"/>
                </a:solidFill>
                <a:latin typeface="微软雅黑" panose="020B0503020204020204" pitchFamily="34" charset="-122"/>
                <a:ea typeface="微软雅黑" panose="020B0503020204020204" pitchFamily="34" charset="-122"/>
              </a:rPr>
              <a:t>是假正例，</a:t>
            </a:r>
            <a:r>
              <a:rPr lang="en-US" altLang="zh-CN" dirty="0">
                <a:solidFill>
                  <a:srgbClr val="002060"/>
                </a:solidFill>
                <a:latin typeface="微软雅黑" panose="020B0503020204020204" pitchFamily="34" charset="-122"/>
                <a:ea typeface="微软雅黑" panose="020B0503020204020204" pitchFamily="34" charset="-122"/>
              </a:rPr>
              <a:t>FN</a:t>
            </a:r>
            <a:r>
              <a:rPr lang="zh-CN" altLang="en-US" dirty="0">
                <a:solidFill>
                  <a:srgbClr val="002060"/>
                </a:solidFill>
                <a:latin typeface="微软雅黑" panose="020B0503020204020204" pitchFamily="34" charset="-122"/>
                <a:ea typeface="微软雅黑" panose="020B0503020204020204" pitchFamily="34" charset="-122"/>
              </a:rPr>
              <a:t>是假负例。</a:t>
            </a:r>
          </a:p>
        </p:txBody>
      </p:sp>
      <p:sp>
        <p:nvSpPr>
          <p:cNvPr id="38" name="文本框 37">
            <a:extLst>
              <a:ext uri="{FF2B5EF4-FFF2-40B4-BE49-F238E27FC236}">
                <a16:creationId xmlns:a16="http://schemas.microsoft.com/office/drawing/2014/main" id="{CFE5E36D-23E9-3A93-5038-E3D7B4777756}"/>
              </a:ext>
            </a:extLst>
          </p:cNvPr>
          <p:cNvSpPr txBox="1"/>
          <p:nvPr/>
        </p:nvSpPr>
        <p:spPr>
          <a:xfrm>
            <a:off x="4670674" y="4822095"/>
            <a:ext cx="7170475" cy="1292662"/>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交并比：</a:t>
            </a:r>
          </a:p>
          <a:p>
            <a:r>
              <a:rPr lang="zh-CN" altLang="en-US" dirty="0">
                <a:solidFill>
                  <a:srgbClr val="002060"/>
                </a:solidFill>
                <a:latin typeface="微软雅黑" panose="020B0503020204020204" pitchFamily="34" charset="-122"/>
                <a:ea typeface="微软雅黑" panose="020B0503020204020204" pitchFamily="34" charset="-122"/>
              </a:rPr>
              <a:t>用于衡量预测结果与真实标签之间重叠程度的指标，其中，∣</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是预测和标签的交集（重叠区域），∣</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是预测和标签的并集（总面积）</a:t>
            </a:r>
          </a:p>
        </p:txBody>
      </p:sp>
    </p:spTree>
    <p:extLst>
      <p:ext uri="{BB962C8B-B14F-4D97-AF65-F5344CB8AC3E}">
        <p14:creationId xmlns:p14="http://schemas.microsoft.com/office/powerpoint/2010/main" val="350461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CEDCA3A-357D-A2E1-857F-E73C0ED546C8}"/>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21C9A8C-4B2C-DC0E-3A94-B38ACEBE6C0D}"/>
              </a:ext>
            </a:extLst>
          </p:cNvPr>
          <p:cNvSpPr txBox="1"/>
          <p:nvPr/>
        </p:nvSpPr>
        <p:spPr>
          <a:xfrm>
            <a:off x="1290396" y="1568139"/>
            <a:ext cx="1991251"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系数</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CD6EACC-308F-A962-4518-6B2CEC06663A}"/>
                  </a:ext>
                </a:extLst>
              </p:cNvPr>
              <p:cNvSpPr txBox="1"/>
              <p:nvPr/>
            </p:nvSpPr>
            <p:spPr>
              <a:xfrm>
                <a:off x="8338047" y="1140169"/>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4" name="文本框 3">
                <a:extLst>
                  <a:ext uri="{FF2B5EF4-FFF2-40B4-BE49-F238E27FC236}">
                    <a16:creationId xmlns:a16="http://schemas.microsoft.com/office/drawing/2014/main" id="{8CD6EACC-308F-A962-4518-6B2CEC06663A}"/>
                  </a:ext>
                </a:extLst>
              </p:cNvPr>
              <p:cNvSpPr txBox="1">
                <a:spLocks noRot="1" noChangeAspect="1" noMove="1" noResize="1" noEditPoints="1" noAdjustHandles="1" noChangeArrowheads="1" noChangeShapeType="1" noTextEdit="1"/>
              </p:cNvSpPr>
              <p:nvPr/>
            </p:nvSpPr>
            <p:spPr>
              <a:xfrm>
                <a:off x="8338047" y="1140169"/>
                <a:ext cx="3188888" cy="855940"/>
              </a:xfrm>
              <a:prstGeom prst="rect">
                <a:avLst/>
              </a:prstGeom>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F950A8D-7950-B2AE-EE8F-91B481975C3A}"/>
              </a:ext>
            </a:extLst>
          </p:cNvPr>
          <p:cNvPicPr>
            <a:picLocks noChangeAspect="1"/>
          </p:cNvPicPr>
          <p:nvPr/>
        </p:nvPicPr>
        <p:blipFill>
          <a:blip r:embed="rId3"/>
          <a:stretch>
            <a:fillRect/>
          </a:stretch>
        </p:blipFill>
        <p:spPr>
          <a:xfrm>
            <a:off x="870049" y="2289288"/>
            <a:ext cx="5569705" cy="4119422"/>
          </a:xfrm>
          <a:prstGeom prst="rect">
            <a:avLst/>
          </a:prstGeom>
        </p:spPr>
      </p:pic>
      <p:sp>
        <p:nvSpPr>
          <p:cNvPr id="7" name="文本框 6">
            <a:extLst>
              <a:ext uri="{FF2B5EF4-FFF2-40B4-BE49-F238E27FC236}">
                <a16:creationId xmlns:a16="http://schemas.microsoft.com/office/drawing/2014/main" id="{8A9958E7-870A-2871-5CAA-4577A41B8B39}"/>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88.89%</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87.58%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95.13%</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98.91%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2264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20004-1122-6CCB-0555-61AE66FCB26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EE8A9B8-E414-92FA-6B72-AA9673359ABC}"/>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AC58661-B5C7-2F82-D9A7-2AB772961F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049" y="2307914"/>
            <a:ext cx="5569705" cy="4082170"/>
          </a:xfrm>
          <a:prstGeom prst="rect">
            <a:avLst/>
          </a:prstGeom>
        </p:spPr>
      </p:pic>
      <p:sp>
        <p:nvSpPr>
          <p:cNvPr id="7" name="文本框 6">
            <a:extLst>
              <a:ext uri="{FF2B5EF4-FFF2-40B4-BE49-F238E27FC236}">
                <a16:creationId xmlns:a16="http://schemas.microsoft.com/office/drawing/2014/main" id="{8558CB9D-6718-53B6-5D4B-28D668A2B1AC}"/>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95.58%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96.07%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98.04%</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99.72%</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A9FF0AC-2F8B-0603-CE7F-D117A1EA52D8}"/>
                  </a:ext>
                </a:extLst>
              </p:cNvPr>
              <p:cNvSpPr txBox="1"/>
              <p:nvPr/>
            </p:nvSpPr>
            <p:spPr>
              <a:xfrm>
                <a:off x="7632514" y="1239844"/>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5" name="文本框 4">
                <a:extLst>
                  <a:ext uri="{FF2B5EF4-FFF2-40B4-BE49-F238E27FC236}">
                    <a16:creationId xmlns:a16="http://schemas.microsoft.com/office/drawing/2014/main" id="{4A9FF0AC-2F8B-0603-CE7F-D117A1EA52D8}"/>
                  </a:ext>
                </a:extLst>
              </p:cNvPr>
              <p:cNvSpPr txBox="1">
                <a:spLocks noRot="1" noChangeAspect="1" noMove="1" noResize="1" noEditPoints="1" noAdjustHandles="1" noChangeArrowheads="1" noChangeShapeType="1" noTextEdit="1"/>
              </p:cNvSpPr>
              <p:nvPr/>
            </p:nvSpPr>
            <p:spPr>
              <a:xfrm>
                <a:off x="7632514" y="1239844"/>
                <a:ext cx="4103289" cy="789960"/>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690A148E-268B-4544-70D0-1A1A8D5CE68B}"/>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准确度</a:t>
            </a:r>
          </a:p>
        </p:txBody>
      </p:sp>
    </p:spTree>
    <p:extLst>
      <p:ext uri="{BB962C8B-B14F-4D97-AF65-F5344CB8AC3E}">
        <p14:creationId xmlns:p14="http://schemas.microsoft.com/office/powerpoint/2010/main" val="3387661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DD781-AA14-3F45-1DC4-4C753E52FC2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8A1D27B-72A0-BF96-0D97-98944020C2E2}"/>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20A6522-A46A-FE03-2CDE-F76D79D00A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049" y="2317466"/>
            <a:ext cx="5569705" cy="4063065"/>
          </a:xfrm>
          <a:prstGeom prst="rect">
            <a:avLst/>
          </a:prstGeom>
        </p:spPr>
      </p:pic>
      <p:sp>
        <p:nvSpPr>
          <p:cNvPr id="7" name="文本框 6">
            <a:extLst>
              <a:ext uri="{FF2B5EF4-FFF2-40B4-BE49-F238E27FC236}">
                <a16:creationId xmlns:a16="http://schemas.microsoft.com/office/drawing/2014/main" id="{5B564C57-1FD0-BD5D-A747-64437D7BA675}"/>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81.88%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80.83%</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91.72%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97.87%</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C78E313-363D-5354-0633-85BA85340CF0}"/>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交并比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33E7362-15B5-1333-7690-FB5AC5A3FE0B}"/>
                  </a:ext>
                </a:extLst>
              </p:cNvPr>
              <p:cNvSpPr txBox="1"/>
              <p:nvPr/>
            </p:nvSpPr>
            <p:spPr>
              <a:xfrm>
                <a:off x="8385835" y="117386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 name="文本框 2">
                <a:extLst>
                  <a:ext uri="{FF2B5EF4-FFF2-40B4-BE49-F238E27FC236}">
                    <a16:creationId xmlns:a16="http://schemas.microsoft.com/office/drawing/2014/main" id="{933E7362-15B5-1333-7690-FB5AC5A3FE0B}"/>
                  </a:ext>
                </a:extLst>
              </p:cNvPr>
              <p:cNvSpPr txBox="1">
                <a:spLocks noRot="1" noChangeAspect="1" noMove="1" noResize="1" noEditPoints="1" noAdjustHandles="1" noChangeArrowheads="1" noChangeShapeType="1" noTextEdit="1"/>
              </p:cNvSpPr>
              <p:nvPr/>
            </p:nvSpPr>
            <p:spPr>
              <a:xfrm>
                <a:off x="8385835" y="1173864"/>
                <a:ext cx="4103289" cy="85594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745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B01ED4-0D07-BB24-3D5D-DCB18F65A044}"/>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数据选取</a:t>
            </a:r>
          </a:p>
        </p:txBody>
      </p:sp>
      <p:sp>
        <p:nvSpPr>
          <p:cNvPr id="7" name="文本框 6">
            <a:extLst>
              <a:ext uri="{FF2B5EF4-FFF2-40B4-BE49-F238E27FC236}">
                <a16:creationId xmlns:a16="http://schemas.microsoft.com/office/drawing/2014/main" id="{AA7166A4-6D15-765C-781C-C9ABDB3E1B85}"/>
              </a:ext>
            </a:extLst>
          </p:cNvPr>
          <p:cNvSpPr txBox="1"/>
          <p:nvPr/>
        </p:nvSpPr>
        <p:spPr>
          <a:xfrm>
            <a:off x="1290396" y="1568139"/>
            <a:ext cx="341632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具有挑战性的测试集</a:t>
            </a:r>
          </a:p>
        </p:txBody>
      </p:sp>
      <p:grpSp>
        <p:nvGrpSpPr>
          <p:cNvPr id="12" name="组合 11">
            <a:extLst>
              <a:ext uri="{FF2B5EF4-FFF2-40B4-BE49-F238E27FC236}">
                <a16:creationId xmlns:a16="http://schemas.microsoft.com/office/drawing/2014/main" id="{0CCE95C6-40CF-BB7C-F972-66A8B2A4DCF9}"/>
              </a:ext>
            </a:extLst>
          </p:cNvPr>
          <p:cNvGrpSpPr/>
          <p:nvPr/>
        </p:nvGrpSpPr>
        <p:grpSpPr>
          <a:xfrm>
            <a:off x="835908" y="2352658"/>
            <a:ext cx="10520184" cy="3215185"/>
            <a:chOff x="1404385" y="2188198"/>
            <a:chExt cx="10520184" cy="3215185"/>
          </a:xfrm>
        </p:grpSpPr>
        <p:pic>
          <p:nvPicPr>
            <p:cNvPr id="3" name="图片 2" descr="黑暗里有星球&#10;&#10;描述已自动生成">
              <a:extLst>
                <a:ext uri="{FF2B5EF4-FFF2-40B4-BE49-F238E27FC236}">
                  <a16:creationId xmlns:a16="http://schemas.microsoft.com/office/drawing/2014/main" id="{150B5D70-C817-A2D5-061E-F47BC174C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385" y="2188198"/>
              <a:ext cx="3215185" cy="3215185"/>
            </a:xfrm>
            <a:prstGeom prst="rect">
              <a:avLst/>
            </a:prstGeom>
          </p:spPr>
        </p:pic>
        <p:pic>
          <p:nvPicPr>
            <p:cNvPr id="6" name="图片 5" descr="黑暗里有星球&#10;&#10;中度可信度描述已自动生成">
              <a:extLst>
                <a:ext uri="{FF2B5EF4-FFF2-40B4-BE49-F238E27FC236}">
                  <a16:creationId xmlns:a16="http://schemas.microsoft.com/office/drawing/2014/main" id="{43F1B6E2-2161-1CDD-D0A9-09A23C9E4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545" y="2188198"/>
              <a:ext cx="3215185" cy="3215185"/>
            </a:xfrm>
            <a:prstGeom prst="rect">
              <a:avLst/>
            </a:prstGeom>
          </p:spPr>
        </p:pic>
        <p:pic>
          <p:nvPicPr>
            <p:cNvPr id="11" name="图片 10">
              <a:extLst>
                <a:ext uri="{FF2B5EF4-FFF2-40B4-BE49-F238E27FC236}">
                  <a16:creationId xmlns:a16="http://schemas.microsoft.com/office/drawing/2014/main" id="{E931E133-23C0-D9C1-380B-54F96947B9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18705" y="2194113"/>
              <a:ext cx="3205864" cy="3203353"/>
            </a:xfrm>
            <a:prstGeom prst="rect">
              <a:avLst/>
            </a:prstGeom>
          </p:spPr>
        </p:pic>
      </p:grpSp>
      <p:sp>
        <p:nvSpPr>
          <p:cNvPr id="13" name="文本框 12">
            <a:extLst>
              <a:ext uri="{FF2B5EF4-FFF2-40B4-BE49-F238E27FC236}">
                <a16:creationId xmlns:a16="http://schemas.microsoft.com/office/drawing/2014/main" id="{295E2F19-CD64-5F07-59AD-DF2E9D5CBB04}"/>
              </a:ext>
            </a:extLst>
          </p:cNvPr>
          <p:cNvSpPr txBox="1"/>
          <p:nvPr/>
        </p:nvSpPr>
        <p:spPr>
          <a:xfrm>
            <a:off x="1885286" y="5903853"/>
            <a:ext cx="8421429" cy="461665"/>
          </a:xfrm>
          <a:prstGeom prst="rect">
            <a:avLst/>
          </a:prstGeom>
          <a:noFill/>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具有严重血液伪影，或是拍摄不理想，出现大量干扰的测试集</a:t>
            </a:r>
          </a:p>
        </p:txBody>
      </p:sp>
    </p:spTree>
    <p:extLst>
      <p:ext uri="{BB962C8B-B14F-4D97-AF65-F5344CB8AC3E}">
        <p14:creationId xmlns:p14="http://schemas.microsoft.com/office/powerpoint/2010/main" val="3519085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8EDB6-4C29-1DFC-2C07-05D917179C9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C6FCF6E-E7CE-6EFA-7085-5CD710D9B972}"/>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4ED0212-1C15-9FD2-CAAF-0EE64806774C}"/>
              </a:ext>
            </a:extLst>
          </p:cNvPr>
          <p:cNvSpPr txBox="1"/>
          <p:nvPr/>
        </p:nvSpPr>
        <p:spPr>
          <a:xfrm>
            <a:off x="1290396" y="1568139"/>
            <a:ext cx="1991251"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系数</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29F0BF6-FDB9-A0CB-5338-16706DA15BF4}"/>
                  </a:ext>
                </a:extLst>
              </p:cNvPr>
              <p:cNvSpPr txBox="1"/>
              <p:nvPr/>
            </p:nvSpPr>
            <p:spPr>
              <a:xfrm>
                <a:off x="8338047" y="1140169"/>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4" name="文本框 3">
                <a:extLst>
                  <a:ext uri="{FF2B5EF4-FFF2-40B4-BE49-F238E27FC236}">
                    <a16:creationId xmlns:a16="http://schemas.microsoft.com/office/drawing/2014/main" id="{929F0BF6-FDB9-A0CB-5338-16706DA15BF4}"/>
                  </a:ext>
                </a:extLst>
              </p:cNvPr>
              <p:cNvSpPr txBox="1">
                <a:spLocks noRot="1" noChangeAspect="1" noMove="1" noResize="1" noEditPoints="1" noAdjustHandles="1" noChangeArrowheads="1" noChangeShapeType="1" noTextEdit="1"/>
              </p:cNvSpPr>
              <p:nvPr/>
            </p:nvSpPr>
            <p:spPr>
              <a:xfrm>
                <a:off x="8338047" y="1140169"/>
                <a:ext cx="3188888" cy="855940"/>
              </a:xfrm>
              <a:prstGeom prst="rect">
                <a:avLst/>
              </a:prstGeom>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B46FE78-8013-0ED1-AD82-C5AABC147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0049" y="2307842"/>
            <a:ext cx="5569705" cy="4082314"/>
          </a:xfrm>
          <a:prstGeom prst="rect">
            <a:avLst/>
          </a:prstGeom>
        </p:spPr>
      </p:pic>
      <p:sp>
        <p:nvSpPr>
          <p:cNvPr id="7" name="文本框 6">
            <a:extLst>
              <a:ext uri="{FF2B5EF4-FFF2-40B4-BE49-F238E27FC236}">
                <a16:creationId xmlns:a16="http://schemas.microsoft.com/office/drawing/2014/main" id="{4597E16D-96B0-D46D-8136-BC29B39538E4}"/>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83.47%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81.81%</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94.57%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97.81%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975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485B3-AA6B-0F76-1AC3-12DFD567666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1DFF58C-14CB-C19A-088E-CB4C28A3B676}"/>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5C240AA-6216-5D5E-48EB-96F9723E27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9930" y="2307914"/>
            <a:ext cx="5529943" cy="4082170"/>
          </a:xfrm>
          <a:prstGeom prst="rect">
            <a:avLst/>
          </a:prstGeom>
        </p:spPr>
      </p:pic>
      <p:sp>
        <p:nvSpPr>
          <p:cNvPr id="7" name="文本框 6">
            <a:extLst>
              <a:ext uri="{FF2B5EF4-FFF2-40B4-BE49-F238E27FC236}">
                <a16:creationId xmlns:a16="http://schemas.microsoft.com/office/drawing/2014/main" id="{E6FABD0D-A96A-CFC5-ED84-F657657FA485}"/>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94.42%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94.37%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98.02%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99.31%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D60E567-D505-AF0E-706A-3FC6F0D8207E}"/>
                  </a:ext>
                </a:extLst>
              </p:cNvPr>
              <p:cNvSpPr txBox="1"/>
              <p:nvPr/>
            </p:nvSpPr>
            <p:spPr>
              <a:xfrm>
                <a:off x="7632514" y="1239844"/>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5" name="文本框 4">
                <a:extLst>
                  <a:ext uri="{FF2B5EF4-FFF2-40B4-BE49-F238E27FC236}">
                    <a16:creationId xmlns:a16="http://schemas.microsoft.com/office/drawing/2014/main" id="{9D60E567-D505-AF0E-706A-3FC6F0D8207E}"/>
                  </a:ext>
                </a:extLst>
              </p:cNvPr>
              <p:cNvSpPr txBox="1">
                <a:spLocks noRot="1" noChangeAspect="1" noMove="1" noResize="1" noEditPoints="1" noAdjustHandles="1" noChangeArrowheads="1" noChangeShapeType="1" noTextEdit="1"/>
              </p:cNvSpPr>
              <p:nvPr/>
            </p:nvSpPr>
            <p:spPr>
              <a:xfrm>
                <a:off x="7632514" y="1239844"/>
                <a:ext cx="4103289" cy="789960"/>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4AC3EB9C-38B6-5E45-254B-6656DCFFA48A}"/>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准确度</a:t>
            </a:r>
          </a:p>
        </p:txBody>
      </p:sp>
    </p:spTree>
    <p:extLst>
      <p:ext uri="{BB962C8B-B14F-4D97-AF65-F5344CB8AC3E}">
        <p14:creationId xmlns:p14="http://schemas.microsoft.com/office/powerpoint/2010/main" val="572804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B944F-4831-94D4-3245-A652B295B0B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B1FBA00-EFAD-3DAE-1ABB-191FADECE8A0}"/>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60BD180-1FE1-2EEB-FB44-6196EC4719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8903" y="2307914"/>
            <a:ext cx="5531997" cy="4082170"/>
          </a:xfrm>
          <a:prstGeom prst="rect">
            <a:avLst/>
          </a:prstGeom>
        </p:spPr>
      </p:pic>
      <p:sp>
        <p:nvSpPr>
          <p:cNvPr id="7" name="文本框 6">
            <a:extLst>
              <a:ext uri="{FF2B5EF4-FFF2-40B4-BE49-F238E27FC236}">
                <a16:creationId xmlns:a16="http://schemas.microsoft.com/office/drawing/2014/main" id="{C5F74293-8683-F597-AC72-4B3328208B17}"/>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72.82%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71.66%</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90.12%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95.82%</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7BD21AD-C6EA-6BA7-1A1B-67020E569B9F}"/>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交并比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436A060-728B-3B39-33EE-166295514E3C}"/>
                  </a:ext>
                </a:extLst>
              </p:cNvPr>
              <p:cNvSpPr txBox="1"/>
              <p:nvPr/>
            </p:nvSpPr>
            <p:spPr>
              <a:xfrm>
                <a:off x="8385835" y="117386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 name="文本框 2">
                <a:extLst>
                  <a:ext uri="{FF2B5EF4-FFF2-40B4-BE49-F238E27FC236}">
                    <a16:creationId xmlns:a16="http://schemas.microsoft.com/office/drawing/2014/main" id="{F436A060-728B-3B39-33EE-166295514E3C}"/>
                  </a:ext>
                </a:extLst>
              </p:cNvPr>
              <p:cNvSpPr txBox="1">
                <a:spLocks noRot="1" noChangeAspect="1" noMove="1" noResize="1" noEditPoints="1" noAdjustHandles="1" noChangeArrowheads="1" noChangeShapeType="1" noTextEdit="1"/>
              </p:cNvSpPr>
              <p:nvPr/>
            </p:nvSpPr>
            <p:spPr>
              <a:xfrm>
                <a:off x="8385835" y="1173864"/>
                <a:ext cx="4103289" cy="85594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9525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DBB4A-D1A9-145F-D359-B9A55F80F20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20D004A-686E-C80A-E172-890B0744E213}"/>
              </a:ext>
            </a:extLst>
          </p:cNvPr>
          <p:cNvSpPr txBox="1"/>
          <p:nvPr/>
        </p:nvSpPr>
        <p:spPr>
          <a:xfrm>
            <a:off x="336144" y="837777"/>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56681AFC-D013-7E4B-BD9A-19DB23C7C00D}"/>
              </a:ext>
            </a:extLst>
          </p:cNvPr>
          <p:cNvGraphicFramePr>
            <a:graphicFrameLocks noGrp="1"/>
          </p:cNvGraphicFramePr>
          <p:nvPr>
            <p:extLst>
              <p:ext uri="{D42A27DB-BD31-4B8C-83A1-F6EECF244321}">
                <p14:modId xmlns:p14="http://schemas.microsoft.com/office/powerpoint/2010/main" val="946067367"/>
              </p:ext>
            </p:extLst>
          </p:nvPr>
        </p:nvGraphicFramePr>
        <p:xfrm>
          <a:off x="2534668" y="1778965"/>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88.89</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95.58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81.88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87.58</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96.07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80.83</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95.13</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98.04</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91.72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98.91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99.72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3.78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1.68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6.09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graphicFrame>
        <p:nvGraphicFramePr>
          <p:cNvPr id="5" name="表格 4">
            <a:extLst>
              <a:ext uri="{FF2B5EF4-FFF2-40B4-BE49-F238E27FC236}">
                <a16:creationId xmlns:a16="http://schemas.microsoft.com/office/drawing/2014/main" id="{B6E4106D-C27C-60F2-E314-653D3E610DF8}"/>
              </a:ext>
            </a:extLst>
          </p:cNvPr>
          <p:cNvGraphicFramePr>
            <a:graphicFrameLocks noGrp="1"/>
          </p:cNvGraphicFramePr>
          <p:nvPr>
            <p:extLst>
              <p:ext uri="{D42A27DB-BD31-4B8C-83A1-F6EECF244321}">
                <p14:modId xmlns:p14="http://schemas.microsoft.com/office/powerpoint/2010/main" val="3547154691"/>
              </p:ext>
            </p:extLst>
          </p:nvPr>
        </p:nvGraphicFramePr>
        <p:xfrm>
          <a:off x="2455727" y="4423314"/>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83.47</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94.42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72.82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81.81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94.37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71.66</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94.57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90.12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99.31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95.82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3.24</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1.29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5.70</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sp>
        <p:nvSpPr>
          <p:cNvPr id="10" name="文本框 9">
            <a:extLst>
              <a:ext uri="{FF2B5EF4-FFF2-40B4-BE49-F238E27FC236}">
                <a16:creationId xmlns:a16="http://schemas.microsoft.com/office/drawing/2014/main" id="{C814B726-CCA0-8D6D-CF6E-F0C84B62DA66}"/>
              </a:ext>
            </a:extLst>
          </p:cNvPr>
          <p:cNvSpPr txBox="1"/>
          <p:nvPr/>
        </p:nvSpPr>
        <p:spPr>
          <a:xfrm>
            <a:off x="447977" y="2475986"/>
            <a:ext cx="1620957" cy="830997"/>
          </a:xfrm>
          <a:prstGeom prst="rect">
            <a:avLst/>
          </a:prstGeom>
          <a:noFill/>
        </p:spPr>
        <p:txBody>
          <a:bodyPr wrap="square">
            <a:spAutoFit/>
          </a:bodyPr>
          <a:lstStyle/>
          <a:p>
            <a:pPr algn="ctr"/>
            <a:r>
              <a:rPr kumimoji="0" lang="zh-CN" altLang="en-US" sz="24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zh-CN" altLang="en-US" sz="2400" dirty="0"/>
          </a:p>
        </p:txBody>
      </p:sp>
      <p:sp>
        <p:nvSpPr>
          <p:cNvPr id="11" name="文本框 10">
            <a:extLst>
              <a:ext uri="{FF2B5EF4-FFF2-40B4-BE49-F238E27FC236}">
                <a16:creationId xmlns:a16="http://schemas.microsoft.com/office/drawing/2014/main" id="{F2F54BBE-D700-4B27-FDE1-0C079A286875}"/>
              </a:ext>
            </a:extLst>
          </p:cNvPr>
          <p:cNvSpPr txBox="1"/>
          <p:nvPr/>
        </p:nvSpPr>
        <p:spPr>
          <a:xfrm>
            <a:off x="380558" y="5189226"/>
            <a:ext cx="1755794" cy="830997"/>
          </a:xfrm>
          <a:prstGeom prst="rect">
            <a:avLst/>
          </a:prstGeom>
          <a:noFill/>
        </p:spPr>
        <p:txBody>
          <a:bodyPr wrap="square">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具有挑战性的测试集</a:t>
            </a:r>
            <a:endParaRPr lang="zh-CN" altLang="en-US" sz="2400" dirty="0"/>
          </a:p>
        </p:txBody>
      </p:sp>
    </p:spTree>
    <p:extLst>
      <p:ext uri="{BB962C8B-B14F-4D97-AF65-F5344CB8AC3E}">
        <p14:creationId xmlns:p14="http://schemas.microsoft.com/office/powerpoint/2010/main" val="285132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ECDC2-D808-E3D8-2143-8AD1043DBFA3}"/>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B2A244F2-5F3C-9D6A-AE84-645547137763}"/>
              </a:ext>
            </a:extLst>
          </p:cNvPr>
          <p:cNvSpPr txBox="1"/>
          <p:nvPr/>
        </p:nvSpPr>
        <p:spPr>
          <a:xfrm>
            <a:off x="2178101" y="723002"/>
            <a:ext cx="7835799"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使用</a:t>
            </a:r>
            <a:r>
              <a:rPr lang="en-US" altLang="zh-CN" sz="2400" b="1" dirty="0">
                <a:solidFill>
                  <a:srgbClr val="002060"/>
                </a:solidFill>
                <a:latin typeface="微软雅黑" panose="020B0503020204020204" pitchFamily="34" charset="-122"/>
                <a:ea typeface="微软雅黑" panose="020B0503020204020204" pitchFamily="34" charset="-122"/>
              </a:rPr>
              <a:t>ZFY</a:t>
            </a:r>
            <a:r>
              <a:rPr lang="zh-CN" altLang="en-US" sz="2400" b="1" dirty="0">
                <a:solidFill>
                  <a:srgbClr val="002060"/>
                </a:solidFill>
                <a:latin typeface="微软雅黑" panose="020B0503020204020204" pitchFamily="34" charset="-122"/>
                <a:ea typeface="微软雅黑" panose="020B0503020204020204" pitchFamily="34" charset="-122"/>
              </a:rPr>
              <a:t>学长的结果作为训练集的标签分割并不是很理想</a:t>
            </a:r>
          </a:p>
        </p:txBody>
      </p:sp>
      <p:pic>
        <p:nvPicPr>
          <p:cNvPr id="8" name="图片 7" descr="图片包含 话筒, 轮子, 游戏机, 锣&#10;&#10;描述已自动生成">
            <a:extLst>
              <a:ext uri="{FF2B5EF4-FFF2-40B4-BE49-F238E27FC236}">
                <a16:creationId xmlns:a16="http://schemas.microsoft.com/office/drawing/2014/main" id="{932D8FD4-E7E3-34FC-43CA-787264EA7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114" y="1380275"/>
            <a:ext cx="2156895" cy="2156895"/>
          </a:xfrm>
          <a:prstGeom prst="rect">
            <a:avLst/>
          </a:prstGeom>
        </p:spPr>
      </p:pic>
      <p:sp>
        <p:nvSpPr>
          <p:cNvPr id="11" name="文本框 10">
            <a:extLst>
              <a:ext uri="{FF2B5EF4-FFF2-40B4-BE49-F238E27FC236}">
                <a16:creationId xmlns:a16="http://schemas.microsoft.com/office/drawing/2014/main" id="{EA3F02B1-695E-B166-843C-AADB6273FB84}"/>
              </a:ext>
            </a:extLst>
          </p:cNvPr>
          <p:cNvSpPr txBox="1"/>
          <p:nvPr/>
        </p:nvSpPr>
        <p:spPr>
          <a:xfrm>
            <a:off x="414718" y="2377079"/>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img000000</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A054D74-5096-F7CC-F683-85A18E7FB607}"/>
              </a:ext>
            </a:extLst>
          </p:cNvPr>
          <p:cNvSpPr txBox="1"/>
          <p:nvPr/>
        </p:nvSpPr>
        <p:spPr>
          <a:xfrm>
            <a:off x="2704249" y="379744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原始图像</a:t>
            </a:r>
          </a:p>
        </p:txBody>
      </p:sp>
      <p:pic>
        <p:nvPicPr>
          <p:cNvPr id="19" name="图片 18" descr="图片包含 游戏机, 灯光&#10;&#10;描述已自动生成">
            <a:extLst>
              <a:ext uri="{FF2B5EF4-FFF2-40B4-BE49-F238E27FC236}">
                <a16:creationId xmlns:a16="http://schemas.microsoft.com/office/drawing/2014/main" id="{DD621342-9A59-AB02-0E61-8A0BBF52B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939" y="1380274"/>
            <a:ext cx="2156895" cy="2156895"/>
          </a:xfrm>
          <a:prstGeom prst="rect">
            <a:avLst/>
          </a:prstGeom>
        </p:spPr>
      </p:pic>
      <p:sp>
        <p:nvSpPr>
          <p:cNvPr id="22" name="文本框 21">
            <a:extLst>
              <a:ext uri="{FF2B5EF4-FFF2-40B4-BE49-F238E27FC236}">
                <a16:creationId xmlns:a16="http://schemas.microsoft.com/office/drawing/2014/main" id="{FBEF5BBA-94BB-62D5-2160-9BF41AA467AB}"/>
              </a:ext>
            </a:extLst>
          </p:cNvPr>
          <p:cNvSpPr txBox="1"/>
          <p:nvPr/>
        </p:nvSpPr>
        <p:spPr>
          <a:xfrm>
            <a:off x="6256180" y="3797444"/>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ZFY</a:t>
            </a:r>
            <a:r>
              <a:rPr lang="zh-CN" altLang="en-US" sz="2000" dirty="0">
                <a:latin typeface="微软雅黑" panose="020B0503020204020204" pitchFamily="34" charset="-122"/>
                <a:ea typeface="微软雅黑" panose="020B0503020204020204" pitchFamily="34" charset="-122"/>
              </a:rPr>
              <a:t>结果</a:t>
            </a:r>
          </a:p>
        </p:txBody>
      </p:sp>
      <p:cxnSp>
        <p:nvCxnSpPr>
          <p:cNvPr id="24" name="直接箭头连接符 23">
            <a:extLst>
              <a:ext uri="{FF2B5EF4-FFF2-40B4-BE49-F238E27FC236}">
                <a16:creationId xmlns:a16="http://schemas.microsoft.com/office/drawing/2014/main" id="{DB6930CA-4A52-D60D-F52F-B42C05F0042B}"/>
              </a:ext>
            </a:extLst>
          </p:cNvPr>
          <p:cNvCxnSpPr>
            <a:cxnSpLocks/>
            <a:stCxn id="26" idx="1"/>
          </p:cNvCxnSpPr>
          <p:nvPr/>
        </p:nvCxnSpPr>
        <p:spPr>
          <a:xfrm flipH="1">
            <a:off x="7150740" y="2624788"/>
            <a:ext cx="1177536"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37CC1C1-A944-FF39-17C5-8B5E7B7C22F1}"/>
              </a:ext>
            </a:extLst>
          </p:cNvPr>
          <p:cNvSpPr txBox="1"/>
          <p:nvPr/>
        </p:nvSpPr>
        <p:spPr>
          <a:xfrm>
            <a:off x="8328276" y="2209289"/>
            <a:ext cx="1153488" cy="830997"/>
          </a:xfrm>
          <a:prstGeom prst="rect">
            <a:avLst/>
          </a:prstGeom>
          <a:noFill/>
        </p:spPr>
        <p:txBody>
          <a:bodyPr wrap="square" rtlCol="0">
            <a:spAutoFit/>
          </a:bodyPr>
          <a:lstStyle/>
          <a:p>
            <a:pPr algn="ctr"/>
            <a:r>
              <a:rPr lang="zh-CN" altLang="en-US" sz="2400" dirty="0">
                <a:solidFill>
                  <a:srgbClr val="FF0000"/>
                </a:solidFill>
                <a:latin typeface="微软雅黑" panose="020B0503020204020204" pitchFamily="34" charset="-122"/>
                <a:ea typeface="微软雅黑" panose="020B0503020204020204" pitchFamily="34" charset="-122"/>
              </a:rPr>
              <a:t>出现了</a:t>
            </a:r>
            <a:endParaRPr lang="en-US" altLang="zh-CN" sz="2400" dirty="0">
              <a:solidFill>
                <a:srgbClr val="FF0000"/>
              </a:solidFill>
              <a:latin typeface="微软雅黑" panose="020B0503020204020204" pitchFamily="34" charset="-122"/>
              <a:ea typeface="微软雅黑" panose="020B0503020204020204" pitchFamily="34" charset="-122"/>
            </a:endParaRPr>
          </a:p>
          <a:p>
            <a:pPr algn="ctr"/>
            <a:r>
              <a:rPr lang="zh-CN" altLang="en-US" sz="2400" dirty="0">
                <a:solidFill>
                  <a:srgbClr val="FF0000"/>
                </a:solidFill>
                <a:latin typeface="微软雅黑" panose="020B0503020204020204" pitchFamily="34" charset="-122"/>
                <a:ea typeface="微软雅黑" panose="020B0503020204020204" pitchFamily="34" charset="-122"/>
              </a:rPr>
              <a:t>断层</a:t>
            </a:r>
          </a:p>
        </p:txBody>
      </p:sp>
      <p:pic>
        <p:nvPicPr>
          <p:cNvPr id="28" name="图片 27" descr="图标&#10;&#10;描述已自动生成">
            <a:extLst>
              <a:ext uri="{FF2B5EF4-FFF2-40B4-BE49-F238E27FC236}">
                <a16:creationId xmlns:a16="http://schemas.microsoft.com/office/drawing/2014/main" id="{CD22A143-329B-DB2B-D5C1-399A0ECF1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0157" y="1380274"/>
            <a:ext cx="2156895" cy="2156895"/>
          </a:xfrm>
          <a:prstGeom prst="rect">
            <a:avLst/>
          </a:prstGeom>
        </p:spPr>
      </p:pic>
      <p:cxnSp>
        <p:nvCxnSpPr>
          <p:cNvPr id="30" name="直接箭头连接符 29">
            <a:extLst>
              <a:ext uri="{FF2B5EF4-FFF2-40B4-BE49-F238E27FC236}">
                <a16:creationId xmlns:a16="http://schemas.microsoft.com/office/drawing/2014/main" id="{8AB9CDEC-E640-58A4-3F01-7FF992DBA6F5}"/>
              </a:ext>
            </a:extLst>
          </p:cNvPr>
          <p:cNvCxnSpPr>
            <a:cxnSpLocks/>
            <a:stCxn id="26" idx="3"/>
          </p:cNvCxnSpPr>
          <p:nvPr/>
        </p:nvCxnSpPr>
        <p:spPr>
          <a:xfrm>
            <a:off x="9481764" y="2624788"/>
            <a:ext cx="1385781" cy="21051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文本框 32">
            <a:extLst>
              <a:ext uri="{FF2B5EF4-FFF2-40B4-BE49-F238E27FC236}">
                <a16:creationId xmlns:a16="http://schemas.microsoft.com/office/drawing/2014/main" id="{34F52E48-899D-1F52-B709-4F9EBD5EC838}"/>
              </a:ext>
            </a:extLst>
          </p:cNvPr>
          <p:cNvSpPr txBox="1"/>
          <p:nvPr/>
        </p:nvSpPr>
        <p:spPr>
          <a:xfrm>
            <a:off x="10091398" y="3742270"/>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img000023</a:t>
            </a:r>
            <a:endParaRPr lang="zh-CN" altLang="en-US" sz="2000" dirty="0">
              <a:latin typeface="微软雅黑" panose="020B0503020204020204" pitchFamily="34" charset="-122"/>
              <a:ea typeface="微软雅黑" panose="020B0503020204020204" pitchFamily="34" charset="-122"/>
            </a:endParaRPr>
          </a:p>
        </p:txBody>
      </p:sp>
      <p:pic>
        <p:nvPicPr>
          <p:cNvPr id="35" name="图片 34" descr="卡通人物&#10;&#10;中度可信度描述已自动生成">
            <a:extLst>
              <a:ext uri="{FF2B5EF4-FFF2-40B4-BE49-F238E27FC236}">
                <a16:creationId xmlns:a16="http://schemas.microsoft.com/office/drawing/2014/main" id="{44490668-64B5-0346-3BE6-D8443ED421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72" y="4626874"/>
            <a:ext cx="3541889" cy="1729438"/>
          </a:xfrm>
          <a:prstGeom prst="rect">
            <a:avLst/>
          </a:prstGeom>
          <a:ln w="38100">
            <a:solidFill>
              <a:srgbClr val="0070C0"/>
            </a:solidFill>
          </a:ln>
        </p:spPr>
      </p:pic>
      <p:sp>
        <p:nvSpPr>
          <p:cNvPr id="36" name="文本框 35">
            <a:extLst>
              <a:ext uri="{FF2B5EF4-FFF2-40B4-BE49-F238E27FC236}">
                <a16:creationId xmlns:a16="http://schemas.microsoft.com/office/drawing/2014/main" id="{8A77828F-9FA1-BA22-4F13-D4845FEA52F5}"/>
              </a:ext>
            </a:extLst>
          </p:cNvPr>
          <p:cNvSpPr txBox="1"/>
          <p:nvPr/>
        </p:nvSpPr>
        <p:spPr>
          <a:xfrm>
            <a:off x="4705009" y="4877560"/>
            <a:ext cx="5715204" cy="1200329"/>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原因：</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002060"/>
                </a:solidFill>
                <a:latin typeface="微软雅黑" panose="020B0503020204020204" pitchFamily="34" charset="-122"/>
                <a:ea typeface="微软雅黑" panose="020B0503020204020204" pitchFamily="34" charset="-122"/>
              </a:rPr>
              <a:t>在进行坐标变换时，未考虑首尾的连续性</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FF0000"/>
                </a:solidFill>
                <a:latin typeface="微软雅黑" panose="020B0503020204020204" pitchFamily="34" charset="-122"/>
                <a:ea typeface="微软雅黑" panose="020B0503020204020204" pitchFamily="34" charset="-122"/>
              </a:rPr>
              <a:t>插值没有做好</a:t>
            </a:r>
          </a:p>
        </p:txBody>
      </p:sp>
      <p:cxnSp>
        <p:nvCxnSpPr>
          <p:cNvPr id="38" name="直接连接符 37">
            <a:extLst>
              <a:ext uri="{FF2B5EF4-FFF2-40B4-BE49-F238E27FC236}">
                <a16:creationId xmlns:a16="http://schemas.microsoft.com/office/drawing/2014/main" id="{8BC67059-DFD8-8E6F-05F8-FDE501880611}"/>
              </a:ext>
            </a:extLst>
          </p:cNvPr>
          <p:cNvCxnSpPr/>
          <p:nvPr/>
        </p:nvCxnSpPr>
        <p:spPr>
          <a:xfrm>
            <a:off x="1164379" y="4626874"/>
            <a:ext cx="0" cy="172943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5579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1F5E82D-5AD7-E79F-E97A-01821D754E20}"/>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优势</a:t>
            </a:r>
          </a:p>
        </p:txBody>
      </p:sp>
      <p:pic>
        <p:nvPicPr>
          <p:cNvPr id="2" name="图片 1" descr="黑暗里有星球&#10;&#10;中度可信度描述已自动生成">
            <a:extLst>
              <a:ext uri="{FF2B5EF4-FFF2-40B4-BE49-F238E27FC236}">
                <a16:creationId xmlns:a16="http://schemas.microsoft.com/office/drawing/2014/main" id="{F6F539AB-A3DF-7900-1C00-D3A9E1BE5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570" y="2578740"/>
            <a:ext cx="2596459" cy="2596459"/>
          </a:xfrm>
          <a:prstGeom prst="rect">
            <a:avLst/>
          </a:prstGeom>
        </p:spPr>
      </p:pic>
      <p:pic>
        <p:nvPicPr>
          <p:cNvPr id="5" name="图片 4">
            <a:extLst>
              <a:ext uri="{FF2B5EF4-FFF2-40B4-BE49-F238E27FC236}">
                <a16:creationId xmlns:a16="http://schemas.microsoft.com/office/drawing/2014/main" id="{B5E1DA9D-7437-694B-0775-CA51C2A6053B}"/>
              </a:ext>
            </a:extLst>
          </p:cNvPr>
          <p:cNvPicPr>
            <a:picLocks noChangeAspect="1"/>
          </p:cNvPicPr>
          <p:nvPr/>
        </p:nvPicPr>
        <p:blipFill>
          <a:blip r:embed="rId3"/>
          <a:stretch>
            <a:fillRect/>
          </a:stretch>
        </p:blipFill>
        <p:spPr>
          <a:xfrm>
            <a:off x="480869" y="2467062"/>
            <a:ext cx="5472622" cy="3766143"/>
          </a:xfrm>
          <a:prstGeom prst="rect">
            <a:avLst/>
          </a:prstGeom>
        </p:spPr>
      </p:pic>
      <p:pic>
        <p:nvPicPr>
          <p:cNvPr id="6" name="图片 5">
            <a:extLst>
              <a:ext uri="{FF2B5EF4-FFF2-40B4-BE49-F238E27FC236}">
                <a16:creationId xmlns:a16="http://schemas.microsoft.com/office/drawing/2014/main" id="{7D0F923A-DDAC-3BE6-1672-BA111407A1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14672" y="2578740"/>
            <a:ext cx="2596459" cy="2596459"/>
          </a:xfrm>
          <a:prstGeom prst="rect">
            <a:avLst/>
          </a:prstGeom>
        </p:spPr>
      </p:pic>
      <p:sp>
        <p:nvSpPr>
          <p:cNvPr id="7" name="文本框 6">
            <a:extLst>
              <a:ext uri="{FF2B5EF4-FFF2-40B4-BE49-F238E27FC236}">
                <a16:creationId xmlns:a16="http://schemas.microsoft.com/office/drawing/2014/main" id="{2B1DBC2B-1B4F-3A9B-48C5-319929312DFC}"/>
              </a:ext>
            </a:extLst>
          </p:cNvPr>
          <p:cNvSpPr txBox="1"/>
          <p:nvPr/>
        </p:nvSpPr>
        <p:spPr>
          <a:xfrm>
            <a:off x="7343233" y="586415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A221055-CF46-8FA1-79E5-1B18819E331F}"/>
              </a:ext>
            </a:extLst>
          </p:cNvPr>
          <p:cNvSpPr txBox="1"/>
          <p:nvPr/>
        </p:nvSpPr>
        <p:spPr>
          <a:xfrm>
            <a:off x="7877676" y="5462837"/>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9" name="文本框 8">
            <a:extLst>
              <a:ext uri="{FF2B5EF4-FFF2-40B4-BE49-F238E27FC236}">
                <a16:creationId xmlns:a16="http://schemas.microsoft.com/office/drawing/2014/main" id="{07BB1E1A-3E23-5C21-4BB5-33A6BD8411AF}"/>
              </a:ext>
            </a:extLst>
          </p:cNvPr>
          <p:cNvSpPr txBox="1"/>
          <p:nvPr/>
        </p:nvSpPr>
        <p:spPr>
          <a:xfrm>
            <a:off x="7802023" y="6265473"/>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
        <p:nvSpPr>
          <p:cNvPr id="10" name="文本框 9">
            <a:extLst>
              <a:ext uri="{FF2B5EF4-FFF2-40B4-BE49-F238E27FC236}">
                <a16:creationId xmlns:a16="http://schemas.microsoft.com/office/drawing/2014/main" id="{AA8D1394-755E-5D58-06A8-59C7FBA1D456}"/>
              </a:ext>
            </a:extLst>
          </p:cNvPr>
          <p:cNvSpPr txBox="1"/>
          <p:nvPr/>
        </p:nvSpPr>
        <p:spPr>
          <a:xfrm>
            <a:off x="1756350" y="6289240"/>
            <a:ext cx="310659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论文中提及的问题</a:t>
            </a:r>
          </a:p>
        </p:txBody>
      </p:sp>
      <p:sp>
        <p:nvSpPr>
          <p:cNvPr id="11" name="文本框 10">
            <a:extLst>
              <a:ext uri="{FF2B5EF4-FFF2-40B4-BE49-F238E27FC236}">
                <a16:creationId xmlns:a16="http://schemas.microsoft.com/office/drawing/2014/main" id="{39D11E51-6750-FD1D-9B51-714194FBCAC0}"/>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对于严重伪影仍能有较好的识别率</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318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E1DCB-F01A-1BF6-B404-74EE43730A8C}"/>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666EE9C-DB67-24C1-DBD7-6B27939A14A8}"/>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优势</a:t>
            </a:r>
          </a:p>
        </p:txBody>
      </p:sp>
      <p:sp>
        <p:nvSpPr>
          <p:cNvPr id="11" name="文本框 10">
            <a:extLst>
              <a:ext uri="{FF2B5EF4-FFF2-40B4-BE49-F238E27FC236}">
                <a16:creationId xmlns:a16="http://schemas.microsoft.com/office/drawing/2014/main" id="{94F1C525-837E-4BBF-346D-4E1D41CAC191}"/>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对于血液严重遮挡血管壁时仍能根据管壁轮廓走向大致推算管壁轮廓</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4" name="图片 3" descr="黑暗里有星球&#10;&#10;描述已自动生成">
            <a:extLst>
              <a:ext uri="{FF2B5EF4-FFF2-40B4-BE49-F238E27FC236}">
                <a16:creationId xmlns:a16="http://schemas.microsoft.com/office/drawing/2014/main" id="{3CB4A967-7CB0-76F5-E890-C8BCA4F47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12" y="2506161"/>
            <a:ext cx="3221815" cy="3221815"/>
          </a:xfrm>
          <a:prstGeom prst="rect">
            <a:avLst/>
          </a:prstGeom>
        </p:spPr>
      </p:pic>
      <p:pic>
        <p:nvPicPr>
          <p:cNvPr id="12" name="图片 11">
            <a:extLst>
              <a:ext uri="{FF2B5EF4-FFF2-40B4-BE49-F238E27FC236}">
                <a16:creationId xmlns:a16="http://schemas.microsoft.com/office/drawing/2014/main" id="{FA4EF8E1-336B-DFDA-6675-BE312D2C8D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5093" y="2506161"/>
            <a:ext cx="3221815" cy="3221815"/>
          </a:xfrm>
          <a:prstGeom prst="rect">
            <a:avLst/>
          </a:prstGeom>
        </p:spPr>
      </p:pic>
      <p:pic>
        <p:nvPicPr>
          <p:cNvPr id="13" name="图片 12" descr="图片包含 游戏机, 体育, 球&#10;&#10;描述已自动生成">
            <a:extLst>
              <a:ext uri="{FF2B5EF4-FFF2-40B4-BE49-F238E27FC236}">
                <a16:creationId xmlns:a16="http://schemas.microsoft.com/office/drawing/2014/main" id="{81F7D8C1-949C-E6F0-740E-6609B95C9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674" y="2506161"/>
            <a:ext cx="3221814" cy="3221814"/>
          </a:xfrm>
          <a:prstGeom prst="rect">
            <a:avLst/>
          </a:prstGeom>
        </p:spPr>
      </p:pic>
      <p:sp>
        <p:nvSpPr>
          <p:cNvPr id="14" name="文本框 13">
            <a:extLst>
              <a:ext uri="{FF2B5EF4-FFF2-40B4-BE49-F238E27FC236}">
                <a16:creationId xmlns:a16="http://schemas.microsoft.com/office/drawing/2014/main" id="{DA50014B-61A4-561C-1403-BA3E8580854B}"/>
              </a:ext>
            </a:extLst>
          </p:cNvPr>
          <p:cNvSpPr txBox="1"/>
          <p:nvPr/>
        </p:nvSpPr>
        <p:spPr>
          <a:xfrm>
            <a:off x="4323355" y="6153639"/>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824072B-3C44-5F37-42F4-FBBA0015AEA8}"/>
              </a:ext>
            </a:extLst>
          </p:cNvPr>
          <p:cNvSpPr txBox="1"/>
          <p:nvPr/>
        </p:nvSpPr>
        <p:spPr>
          <a:xfrm>
            <a:off x="2226816" y="6153639"/>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16" name="文本框 15">
            <a:extLst>
              <a:ext uri="{FF2B5EF4-FFF2-40B4-BE49-F238E27FC236}">
                <a16:creationId xmlns:a16="http://schemas.microsoft.com/office/drawing/2014/main" id="{A451E1C2-756B-F374-D2CD-4F505B66B13E}"/>
              </a:ext>
            </a:extLst>
          </p:cNvPr>
          <p:cNvSpPr txBox="1"/>
          <p:nvPr/>
        </p:nvSpPr>
        <p:spPr>
          <a:xfrm>
            <a:off x="7611962" y="6153639"/>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3836525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A203F-1DAC-0522-597B-3E0D9111B3D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2F5CD13-DA3B-FC9D-CD34-B16424391C08}"/>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不足</a:t>
            </a:r>
          </a:p>
        </p:txBody>
      </p:sp>
      <p:sp>
        <p:nvSpPr>
          <p:cNvPr id="11" name="文本框 10">
            <a:extLst>
              <a:ext uri="{FF2B5EF4-FFF2-40B4-BE49-F238E27FC236}">
                <a16:creationId xmlns:a16="http://schemas.microsoft.com/office/drawing/2014/main" id="{C34AFAEC-1617-ED6A-7D34-539B35A720E4}"/>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模型训练需要的数据集数量庞大，即训练的数据集越多，模型越好</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4DE0840-0EEB-5714-0B0B-D44F5A6D21A8}"/>
              </a:ext>
            </a:extLst>
          </p:cNvPr>
          <p:cNvPicPr>
            <a:picLocks noChangeAspect="1"/>
          </p:cNvPicPr>
          <p:nvPr/>
        </p:nvPicPr>
        <p:blipFill>
          <a:blip r:embed="rId2"/>
          <a:stretch>
            <a:fillRect/>
          </a:stretch>
        </p:blipFill>
        <p:spPr>
          <a:xfrm>
            <a:off x="588727" y="2690222"/>
            <a:ext cx="6654109" cy="3932433"/>
          </a:xfrm>
          <a:prstGeom prst="rect">
            <a:avLst/>
          </a:prstGeom>
        </p:spPr>
      </p:pic>
      <p:sp>
        <p:nvSpPr>
          <p:cNvPr id="7" name="文本框 6">
            <a:extLst>
              <a:ext uri="{FF2B5EF4-FFF2-40B4-BE49-F238E27FC236}">
                <a16:creationId xmlns:a16="http://schemas.microsoft.com/office/drawing/2014/main" id="{47BE76D3-DDC4-01C7-658E-7BCAEDC78D1C}"/>
              </a:ext>
            </a:extLst>
          </p:cNvPr>
          <p:cNvSpPr txBox="1"/>
          <p:nvPr/>
        </p:nvSpPr>
        <p:spPr>
          <a:xfrm>
            <a:off x="7630833" y="2941524"/>
            <a:ext cx="4561167" cy="1200329"/>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由于目前没有与医院合作的</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由专业医生手动标注的样本，</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故所有训练与评估都建立在几位学长的标注基础下</a:t>
            </a:r>
          </a:p>
        </p:txBody>
      </p:sp>
      <p:sp>
        <p:nvSpPr>
          <p:cNvPr id="8" name="矩形 7">
            <a:extLst>
              <a:ext uri="{FF2B5EF4-FFF2-40B4-BE49-F238E27FC236}">
                <a16:creationId xmlns:a16="http://schemas.microsoft.com/office/drawing/2014/main" id="{8E645D6F-109A-1605-796E-41E4C2747800}"/>
              </a:ext>
            </a:extLst>
          </p:cNvPr>
          <p:cNvSpPr/>
          <p:nvPr/>
        </p:nvSpPr>
        <p:spPr>
          <a:xfrm>
            <a:off x="3249738" y="2789249"/>
            <a:ext cx="1236743" cy="2762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6400767D-42A9-CFCE-EB9D-4D6B99AAC0BE}"/>
              </a:ext>
            </a:extLst>
          </p:cNvPr>
          <p:cNvCxnSpPr/>
          <p:nvPr/>
        </p:nvCxnSpPr>
        <p:spPr>
          <a:xfrm>
            <a:off x="4618049" y="2941524"/>
            <a:ext cx="3466826" cy="36742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08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793B01-71F8-023B-6408-BBFD6DB328D8}"/>
              </a:ext>
            </a:extLst>
          </p:cNvPr>
          <p:cNvPicPr>
            <a:picLocks noChangeAspect="1"/>
          </p:cNvPicPr>
          <p:nvPr/>
        </p:nvPicPr>
        <p:blipFill>
          <a:blip r:embed="rId2"/>
          <a:stretch>
            <a:fillRect/>
          </a:stretch>
        </p:blipFill>
        <p:spPr>
          <a:xfrm>
            <a:off x="1116470" y="2562337"/>
            <a:ext cx="7859868" cy="3991384"/>
          </a:xfrm>
          <a:prstGeom prst="rect">
            <a:avLst/>
          </a:prstGeom>
        </p:spPr>
      </p:pic>
      <p:sp>
        <p:nvSpPr>
          <p:cNvPr id="2" name="文本框 1">
            <a:extLst>
              <a:ext uri="{FF2B5EF4-FFF2-40B4-BE49-F238E27FC236}">
                <a16:creationId xmlns:a16="http://schemas.microsoft.com/office/drawing/2014/main" id="{65E27CE4-8030-BDCC-2D58-E71D624DCD86}"/>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不足</a:t>
            </a:r>
          </a:p>
        </p:txBody>
      </p:sp>
      <p:sp>
        <p:nvSpPr>
          <p:cNvPr id="4" name="文本框 3">
            <a:extLst>
              <a:ext uri="{FF2B5EF4-FFF2-40B4-BE49-F238E27FC236}">
                <a16:creationId xmlns:a16="http://schemas.microsoft.com/office/drawing/2014/main" id="{73410461-A79A-3A95-48A1-44509CC5C0B8}"/>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在有挑战性的图像处理中，对于较大的血管面积处理的稳定性不好</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a16="http://schemas.microsoft.com/office/drawing/2014/main" id="{D5FD826D-9122-8A2C-9116-5B1296B2F9FA}"/>
              </a:ext>
            </a:extLst>
          </p:cNvPr>
          <p:cNvSpPr/>
          <p:nvPr/>
        </p:nvSpPr>
        <p:spPr>
          <a:xfrm>
            <a:off x="5321940" y="3223425"/>
            <a:ext cx="2545847" cy="22958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0D7BFB98-EEEF-12E2-5D08-55162E147981}"/>
              </a:ext>
            </a:extLst>
          </p:cNvPr>
          <p:cNvCxnSpPr/>
          <p:nvPr/>
        </p:nvCxnSpPr>
        <p:spPr>
          <a:xfrm flipV="1">
            <a:off x="8058561" y="3822060"/>
            <a:ext cx="1374889" cy="335500"/>
          </a:xfrm>
          <a:prstGeom prst="straightConnector1">
            <a:avLst/>
          </a:prstGeom>
          <a:ln w="28575">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CFA116E7-C7E7-4F33-A9EA-3638C6400574}"/>
              </a:ext>
            </a:extLst>
          </p:cNvPr>
          <p:cNvSpPr txBox="1"/>
          <p:nvPr/>
        </p:nvSpPr>
        <p:spPr>
          <a:xfrm>
            <a:off x="9499234" y="3105109"/>
            <a:ext cx="2100707" cy="1200329"/>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可能是选取的训练集中对于这类较大面积图像较少，考虑增添后续的训练</a:t>
            </a:r>
          </a:p>
        </p:txBody>
      </p:sp>
    </p:spTree>
    <p:extLst>
      <p:ext uri="{BB962C8B-B14F-4D97-AF65-F5344CB8AC3E}">
        <p14:creationId xmlns:p14="http://schemas.microsoft.com/office/powerpoint/2010/main" val="1106822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3D9A7B-F626-2ED9-86E5-565454EC9973}"/>
              </a:ext>
            </a:extLst>
          </p:cNvPr>
          <p:cNvSpPr txBox="1"/>
          <p:nvPr/>
        </p:nvSpPr>
        <p:spPr>
          <a:xfrm>
            <a:off x="474290" y="1097971"/>
            <a:ext cx="1261884"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想法：</a:t>
            </a:r>
          </a:p>
        </p:txBody>
      </p:sp>
      <p:sp>
        <p:nvSpPr>
          <p:cNvPr id="4" name="文本框 3">
            <a:extLst>
              <a:ext uri="{FF2B5EF4-FFF2-40B4-BE49-F238E27FC236}">
                <a16:creationId xmlns:a16="http://schemas.microsoft.com/office/drawing/2014/main" id="{BD194E6E-3B6F-521B-FDBB-CA028B37DEBA}"/>
              </a:ext>
            </a:extLst>
          </p:cNvPr>
          <p:cNvSpPr txBox="1"/>
          <p:nvPr/>
        </p:nvSpPr>
        <p:spPr>
          <a:xfrm>
            <a:off x="639525" y="1621191"/>
            <a:ext cx="10912950" cy="4551374"/>
          </a:xfrm>
          <a:prstGeom prst="rect">
            <a:avLst/>
          </a:prstGeom>
          <a:noFill/>
        </p:spPr>
        <p:txBody>
          <a:bodyPr wrap="square" rtlCol="0">
            <a:spAutoFit/>
          </a:bodyPr>
          <a:lstStyle/>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增大训练集数据量，原论文仅使用</a:t>
            </a:r>
            <a:r>
              <a:rPr lang="en-US" altLang="zh-CN" sz="2400" b="1" dirty="0">
                <a:solidFill>
                  <a:srgbClr val="002060"/>
                </a:solidFill>
                <a:latin typeface="微软雅黑" panose="020B0503020204020204" pitchFamily="34" charset="-122"/>
                <a:ea typeface="微软雅黑" panose="020B0503020204020204" pitchFamily="34" charset="-122"/>
              </a:rPr>
              <a:t>210</a:t>
            </a:r>
            <a:r>
              <a:rPr lang="zh-CN" altLang="en-US" sz="2400" b="1" dirty="0">
                <a:solidFill>
                  <a:srgbClr val="002060"/>
                </a:solidFill>
                <a:latin typeface="微软雅黑" panose="020B0503020204020204" pitchFamily="34" charset="-122"/>
                <a:ea typeface="微软雅黑" panose="020B0503020204020204" pitchFamily="34" charset="-122"/>
              </a:rPr>
              <a:t>张作为训练，数量不足</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人工排除错误的训练样本，重新标记</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3. </a:t>
            </a:r>
            <a:r>
              <a:rPr lang="zh-CN" altLang="en-US" sz="2400" b="1" dirty="0">
                <a:solidFill>
                  <a:srgbClr val="002060"/>
                </a:solidFill>
                <a:latin typeface="微软雅黑" panose="020B0503020204020204" pitchFamily="34" charset="-122"/>
                <a:ea typeface="微软雅黑" panose="020B0503020204020204" pitchFamily="34" charset="-122"/>
              </a:rPr>
              <a:t>增强对图像的预处理，过滤噪声，凸显图像</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4.</a:t>
            </a:r>
            <a:r>
              <a:rPr lang="zh-CN" altLang="en-US" sz="2400" b="1" dirty="0">
                <a:solidFill>
                  <a:srgbClr val="002060"/>
                </a:solidFill>
                <a:latin typeface="微软雅黑" panose="020B0503020204020204" pitchFamily="34" charset="-122"/>
                <a:ea typeface="微软雅黑" panose="020B0503020204020204" pitchFamily="34" charset="-122"/>
              </a:rPr>
              <a:t> 增加训练的轮数，原论文只训练</a:t>
            </a:r>
            <a:r>
              <a:rPr lang="en-US" altLang="zh-CN" sz="2400" b="1" dirty="0">
                <a:solidFill>
                  <a:srgbClr val="002060"/>
                </a:solidFill>
                <a:latin typeface="微软雅黑" panose="020B0503020204020204" pitchFamily="34" charset="-122"/>
                <a:ea typeface="微软雅黑" panose="020B0503020204020204" pitchFamily="34" charset="-122"/>
              </a:rPr>
              <a:t>10</a:t>
            </a:r>
            <a:r>
              <a:rPr lang="zh-CN" altLang="en-US" sz="2400" b="1" dirty="0">
                <a:solidFill>
                  <a:srgbClr val="002060"/>
                </a:solidFill>
                <a:latin typeface="微软雅黑" panose="020B0503020204020204" pitchFamily="34" charset="-122"/>
                <a:ea typeface="微软雅黑" panose="020B0503020204020204" pitchFamily="34" charset="-122"/>
              </a:rPr>
              <a:t>轮，无法得到较好结果</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5. </a:t>
            </a:r>
            <a:r>
              <a:rPr lang="zh-CN" altLang="en-US" sz="2400" b="1" dirty="0">
                <a:solidFill>
                  <a:srgbClr val="002060"/>
                </a:solidFill>
                <a:latin typeface="微软雅黑" panose="020B0503020204020204" pitchFamily="34" charset="-122"/>
                <a:ea typeface="微软雅黑" panose="020B0503020204020204" pitchFamily="34" charset="-122"/>
              </a:rPr>
              <a:t>换用其余网络模型进行尝试</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5990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BD95A-4774-641F-88EB-07F6C433023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099BFCA-389D-5F96-4C97-ECCCF85E7AB3}"/>
              </a:ext>
            </a:extLst>
          </p:cNvPr>
          <p:cNvSpPr txBox="1"/>
          <p:nvPr/>
        </p:nvSpPr>
        <p:spPr>
          <a:xfrm>
            <a:off x="665065" y="943032"/>
            <a:ext cx="2698175"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排除干扰训练集</a:t>
            </a:r>
          </a:p>
        </p:txBody>
      </p:sp>
      <p:sp>
        <p:nvSpPr>
          <p:cNvPr id="7" name="文本框 6">
            <a:extLst>
              <a:ext uri="{FF2B5EF4-FFF2-40B4-BE49-F238E27FC236}">
                <a16:creationId xmlns:a16="http://schemas.microsoft.com/office/drawing/2014/main" id="{D8F2CADC-027F-F935-45E5-8F05335AC2F2}"/>
              </a:ext>
            </a:extLst>
          </p:cNvPr>
          <p:cNvSpPr txBox="1"/>
          <p:nvPr/>
        </p:nvSpPr>
        <p:spPr>
          <a:xfrm>
            <a:off x="720179" y="5620706"/>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将标签与图像进行重叠，删除不符合认知的血管壁标签</a:t>
            </a:r>
          </a:p>
        </p:txBody>
      </p:sp>
      <p:grpSp>
        <p:nvGrpSpPr>
          <p:cNvPr id="12" name="组合 11">
            <a:extLst>
              <a:ext uri="{FF2B5EF4-FFF2-40B4-BE49-F238E27FC236}">
                <a16:creationId xmlns:a16="http://schemas.microsoft.com/office/drawing/2014/main" id="{C472090D-9376-AAF9-161D-5D3D06FDE4AC}"/>
              </a:ext>
            </a:extLst>
          </p:cNvPr>
          <p:cNvGrpSpPr/>
          <p:nvPr/>
        </p:nvGrpSpPr>
        <p:grpSpPr>
          <a:xfrm>
            <a:off x="767111" y="1748052"/>
            <a:ext cx="10657779" cy="3325229"/>
            <a:chOff x="1184759" y="1748052"/>
            <a:chExt cx="10657779" cy="3325229"/>
          </a:xfrm>
        </p:grpSpPr>
        <p:pic>
          <p:nvPicPr>
            <p:cNvPr id="6" name="图片 5" descr="黑暗里有星球&#10;&#10;描述已自动生成">
              <a:extLst>
                <a:ext uri="{FF2B5EF4-FFF2-40B4-BE49-F238E27FC236}">
                  <a16:creationId xmlns:a16="http://schemas.microsoft.com/office/drawing/2014/main" id="{648615D2-D3E5-177D-7799-1B825CE51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759" y="1784718"/>
              <a:ext cx="3288563" cy="3288563"/>
            </a:xfrm>
            <a:prstGeom prst="rect">
              <a:avLst/>
            </a:prstGeom>
          </p:spPr>
        </p:pic>
        <p:pic>
          <p:nvPicPr>
            <p:cNvPr id="9" name="图片 8" descr="黑暗里有星球&#10;&#10;中度可信度描述已自动生成">
              <a:extLst>
                <a:ext uri="{FF2B5EF4-FFF2-40B4-BE49-F238E27FC236}">
                  <a16:creationId xmlns:a16="http://schemas.microsoft.com/office/drawing/2014/main" id="{9519BA42-C35F-B6A8-A120-14874242C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034" y="1748052"/>
              <a:ext cx="3325229" cy="3325229"/>
            </a:xfrm>
            <a:prstGeom prst="rect">
              <a:avLst/>
            </a:prstGeom>
          </p:spPr>
        </p:pic>
        <p:pic>
          <p:nvPicPr>
            <p:cNvPr id="11" name="图片 10" descr="夜晚的月亮&#10;&#10;中度可信度描述已自动生成">
              <a:extLst>
                <a:ext uri="{FF2B5EF4-FFF2-40B4-BE49-F238E27FC236}">
                  <a16:creationId xmlns:a16="http://schemas.microsoft.com/office/drawing/2014/main" id="{54F4A8B5-68C7-BD1D-3A40-65C68E45D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3975" y="1784718"/>
              <a:ext cx="3288563" cy="3288563"/>
            </a:xfrm>
            <a:prstGeom prst="rect">
              <a:avLst/>
            </a:prstGeom>
          </p:spPr>
        </p:pic>
      </p:grpSp>
      <p:sp>
        <p:nvSpPr>
          <p:cNvPr id="4" name="任意多边形: 形状 3">
            <a:extLst>
              <a:ext uri="{FF2B5EF4-FFF2-40B4-BE49-F238E27FC236}">
                <a16:creationId xmlns:a16="http://schemas.microsoft.com/office/drawing/2014/main" id="{5C7CA6B3-C632-1AE8-C92F-47715EFD014E}"/>
              </a:ext>
            </a:extLst>
          </p:cNvPr>
          <p:cNvSpPr/>
          <p:nvPr/>
        </p:nvSpPr>
        <p:spPr>
          <a:xfrm>
            <a:off x="2413628" y="3609975"/>
            <a:ext cx="146692" cy="333375"/>
          </a:xfrm>
          <a:custGeom>
            <a:avLst/>
            <a:gdLst>
              <a:gd name="connsiteX0" fmla="*/ 146692 w 146692"/>
              <a:gd name="connsiteY0" fmla="*/ 0 h 333375"/>
              <a:gd name="connsiteX1" fmla="*/ 137167 w 146692"/>
              <a:gd name="connsiteY1" fmla="*/ 81915 h 333375"/>
              <a:gd name="connsiteX2" fmla="*/ 135262 w 146692"/>
              <a:gd name="connsiteY2" fmla="*/ 97155 h 333375"/>
              <a:gd name="connsiteX3" fmla="*/ 125737 w 146692"/>
              <a:gd name="connsiteY3" fmla="*/ 118110 h 333375"/>
              <a:gd name="connsiteX4" fmla="*/ 118117 w 146692"/>
              <a:gd name="connsiteY4" fmla="*/ 140970 h 333375"/>
              <a:gd name="connsiteX5" fmla="*/ 99067 w 146692"/>
              <a:gd name="connsiteY5" fmla="*/ 182880 h 333375"/>
              <a:gd name="connsiteX6" fmla="*/ 89542 w 146692"/>
              <a:gd name="connsiteY6" fmla="*/ 203835 h 333375"/>
              <a:gd name="connsiteX7" fmla="*/ 68587 w 146692"/>
              <a:gd name="connsiteY7" fmla="*/ 243840 h 333375"/>
              <a:gd name="connsiteX8" fmla="*/ 55252 w 146692"/>
              <a:gd name="connsiteY8" fmla="*/ 270510 h 333375"/>
              <a:gd name="connsiteX9" fmla="*/ 36202 w 146692"/>
              <a:gd name="connsiteY9" fmla="*/ 293370 h 333375"/>
              <a:gd name="connsiteX10" fmla="*/ 19057 w 146692"/>
              <a:gd name="connsiteY10" fmla="*/ 314325 h 333375"/>
              <a:gd name="connsiteX11" fmla="*/ 5722 w 146692"/>
              <a:gd name="connsiteY11" fmla="*/ 325755 h 333375"/>
              <a:gd name="connsiteX12" fmla="*/ 7 w 146692"/>
              <a:gd name="connsiteY12"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692" h="333375">
                <a:moveTo>
                  <a:pt x="146692" y="0"/>
                </a:moveTo>
                <a:cubicBezTo>
                  <a:pt x="141004" y="71106"/>
                  <a:pt x="146195" y="23236"/>
                  <a:pt x="137167" y="81915"/>
                </a:cubicBezTo>
                <a:cubicBezTo>
                  <a:pt x="136389" y="86975"/>
                  <a:pt x="136804" y="92273"/>
                  <a:pt x="135262" y="97155"/>
                </a:cubicBezTo>
                <a:cubicBezTo>
                  <a:pt x="132951" y="104472"/>
                  <a:pt x="128533" y="110965"/>
                  <a:pt x="125737" y="118110"/>
                </a:cubicBezTo>
                <a:cubicBezTo>
                  <a:pt x="122810" y="125590"/>
                  <a:pt x="121175" y="133543"/>
                  <a:pt x="118117" y="140970"/>
                </a:cubicBezTo>
                <a:cubicBezTo>
                  <a:pt x="112274" y="155160"/>
                  <a:pt x="105417" y="168910"/>
                  <a:pt x="99067" y="182880"/>
                </a:cubicBezTo>
                <a:cubicBezTo>
                  <a:pt x="95892" y="189865"/>
                  <a:pt x="93349" y="197173"/>
                  <a:pt x="89542" y="203835"/>
                </a:cubicBezTo>
                <a:cubicBezTo>
                  <a:pt x="76991" y="225800"/>
                  <a:pt x="84212" y="212591"/>
                  <a:pt x="68587" y="243840"/>
                </a:cubicBezTo>
                <a:lnTo>
                  <a:pt x="55252" y="270510"/>
                </a:lnTo>
                <a:cubicBezTo>
                  <a:pt x="23317" y="313090"/>
                  <a:pt x="58692" y="267420"/>
                  <a:pt x="36202" y="293370"/>
                </a:cubicBezTo>
                <a:cubicBezTo>
                  <a:pt x="30291" y="300190"/>
                  <a:pt x="24748" y="307321"/>
                  <a:pt x="19057" y="314325"/>
                </a:cubicBezTo>
                <a:cubicBezTo>
                  <a:pt x="9992" y="325481"/>
                  <a:pt x="15388" y="322533"/>
                  <a:pt x="5722" y="325755"/>
                </a:cubicBezTo>
                <a:cubicBezTo>
                  <a:pt x="-442" y="331919"/>
                  <a:pt x="7" y="328776"/>
                  <a:pt x="7" y="333375"/>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1D4DB942-467B-D799-03CA-E1A6F2A81594}"/>
              </a:ext>
            </a:extLst>
          </p:cNvPr>
          <p:cNvSpPr/>
          <p:nvPr/>
        </p:nvSpPr>
        <p:spPr>
          <a:xfrm>
            <a:off x="6092190" y="3630930"/>
            <a:ext cx="220980" cy="312435"/>
          </a:xfrm>
          <a:custGeom>
            <a:avLst/>
            <a:gdLst>
              <a:gd name="connsiteX0" fmla="*/ 220980 w 220980"/>
              <a:gd name="connsiteY0" fmla="*/ 0 h 312435"/>
              <a:gd name="connsiteX1" fmla="*/ 211455 w 220980"/>
              <a:gd name="connsiteY1" fmla="*/ 7620 h 312435"/>
              <a:gd name="connsiteX2" fmla="*/ 209550 w 220980"/>
              <a:gd name="connsiteY2" fmla="*/ 13335 h 312435"/>
              <a:gd name="connsiteX3" fmla="*/ 205740 w 220980"/>
              <a:gd name="connsiteY3" fmla="*/ 28575 h 312435"/>
              <a:gd name="connsiteX4" fmla="*/ 200025 w 220980"/>
              <a:gd name="connsiteY4" fmla="*/ 43815 h 312435"/>
              <a:gd name="connsiteX5" fmla="*/ 188595 w 220980"/>
              <a:gd name="connsiteY5" fmla="*/ 76200 h 312435"/>
              <a:gd name="connsiteX6" fmla="*/ 160020 w 220980"/>
              <a:gd name="connsiteY6" fmla="*/ 123825 h 312435"/>
              <a:gd name="connsiteX7" fmla="*/ 142875 w 220980"/>
              <a:gd name="connsiteY7" fmla="*/ 148590 h 312435"/>
              <a:gd name="connsiteX8" fmla="*/ 135255 w 220980"/>
              <a:gd name="connsiteY8" fmla="*/ 161925 h 312435"/>
              <a:gd name="connsiteX9" fmla="*/ 127635 w 220980"/>
              <a:gd name="connsiteY9" fmla="*/ 171450 h 312435"/>
              <a:gd name="connsiteX10" fmla="*/ 121920 w 220980"/>
              <a:gd name="connsiteY10" fmla="*/ 182880 h 312435"/>
              <a:gd name="connsiteX11" fmla="*/ 106680 w 220980"/>
              <a:gd name="connsiteY11" fmla="*/ 200025 h 312435"/>
              <a:gd name="connsiteX12" fmla="*/ 78105 w 220980"/>
              <a:gd name="connsiteY12" fmla="*/ 232410 h 312435"/>
              <a:gd name="connsiteX13" fmla="*/ 66675 w 220980"/>
              <a:gd name="connsiteY13" fmla="*/ 245745 h 312435"/>
              <a:gd name="connsiteX14" fmla="*/ 59055 w 220980"/>
              <a:gd name="connsiteY14" fmla="*/ 253365 h 312435"/>
              <a:gd name="connsiteX15" fmla="*/ 47625 w 220980"/>
              <a:gd name="connsiteY15" fmla="*/ 266700 h 312435"/>
              <a:gd name="connsiteX16" fmla="*/ 38100 w 220980"/>
              <a:gd name="connsiteY16" fmla="*/ 274320 h 312435"/>
              <a:gd name="connsiteX17" fmla="*/ 26670 w 220980"/>
              <a:gd name="connsiteY17" fmla="*/ 287655 h 312435"/>
              <a:gd name="connsiteX18" fmla="*/ 3810 w 220980"/>
              <a:gd name="connsiteY18" fmla="*/ 306705 h 312435"/>
              <a:gd name="connsiteX19" fmla="*/ 0 w 220980"/>
              <a:gd name="connsiteY19" fmla="*/ 312420 h 31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0980" h="312435">
                <a:moveTo>
                  <a:pt x="220980" y="0"/>
                </a:moveTo>
                <a:cubicBezTo>
                  <a:pt x="217805" y="2540"/>
                  <a:pt x="214101" y="4533"/>
                  <a:pt x="211455" y="7620"/>
                </a:cubicBezTo>
                <a:cubicBezTo>
                  <a:pt x="210148" y="9145"/>
                  <a:pt x="210078" y="11398"/>
                  <a:pt x="209550" y="13335"/>
                </a:cubicBezTo>
                <a:cubicBezTo>
                  <a:pt x="208172" y="18387"/>
                  <a:pt x="207302" y="23577"/>
                  <a:pt x="205740" y="28575"/>
                </a:cubicBezTo>
                <a:cubicBezTo>
                  <a:pt x="204122" y="33753"/>
                  <a:pt x="201831" y="38699"/>
                  <a:pt x="200025" y="43815"/>
                </a:cubicBezTo>
                <a:cubicBezTo>
                  <a:pt x="198336" y="48600"/>
                  <a:pt x="191254" y="71086"/>
                  <a:pt x="188595" y="76200"/>
                </a:cubicBezTo>
                <a:cubicBezTo>
                  <a:pt x="187784" y="77760"/>
                  <a:pt x="166006" y="115179"/>
                  <a:pt x="160020" y="123825"/>
                </a:cubicBezTo>
                <a:cubicBezTo>
                  <a:pt x="154305" y="132080"/>
                  <a:pt x="147856" y="139873"/>
                  <a:pt x="142875" y="148590"/>
                </a:cubicBezTo>
                <a:cubicBezTo>
                  <a:pt x="140335" y="153035"/>
                  <a:pt x="138095" y="157665"/>
                  <a:pt x="135255" y="161925"/>
                </a:cubicBezTo>
                <a:cubicBezTo>
                  <a:pt x="133000" y="165308"/>
                  <a:pt x="129818" y="168020"/>
                  <a:pt x="127635" y="171450"/>
                </a:cubicBezTo>
                <a:cubicBezTo>
                  <a:pt x="125348" y="175044"/>
                  <a:pt x="124439" y="179445"/>
                  <a:pt x="121920" y="182880"/>
                </a:cubicBezTo>
                <a:cubicBezTo>
                  <a:pt x="117398" y="189046"/>
                  <a:pt x="111575" y="194151"/>
                  <a:pt x="106680" y="200025"/>
                </a:cubicBezTo>
                <a:cubicBezTo>
                  <a:pt x="65705" y="249195"/>
                  <a:pt x="121514" y="185900"/>
                  <a:pt x="78105" y="232410"/>
                </a:cubicBezTo>
                <a:cubicBezTo>
                  <a:pt x="74110" y="236690"/>
                  <a:pt x="70613" y="241413"/>
                  <a:pt x="66675" y="245745"/>
                </a:cubicBezTo>
                <a:cubicBezTo>
                  <a:pt x="64259" y="248403"/>
                  <a:pt x="61471" y="250707"/>
                  <a:pt x="59055" y="253365"/>
                </a:cubicBezTo>
                <a:cubicBezTo>
                  <a:pt x="55117" y="257697"/>
                  <a:pt x="51765" y="262560"/>
                  <a:pt x="47625" y="266700"/>
                </a:cubicBezTo>
                <a:cubicBezTo>
                  <a:pt x="44750" y="269575"/>
                  <a:pt x="41275" y="271780"/>
                  <a:pt x="38100" y="274320"/>
                </a:cubicBezTo>
                <a:cubicBezTo>
                  <a:pt x="31509" y="287502"/>
                  <a:pt x="38084" y="277192"/>
                  <a:pt x="26670" y="287655"/>
                </a:cubicBezTo>
                <a:cubicBezTo>
                  <a:pt x="5972" y="306628"/>
                  <a:pt x="19219" y="299000"/>
                  <a:pt x="3810" y="306705"/>
                </a:cubicBezTo>
                <a:cubicBezTo>
                  <a:pt x="1704" y="313022"/>
                  <a:pt x="3913" y="312420"/>
                  <a:pt x="0" y="31242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2DDABD85-3337-5013-A76E-6AC22FB1922B}"/>
              </a:ext>
            </a:extLst>
          </p:cNvPr>
          <p:cNvSpPr/>
          <p:nvPr/>
        </p:nvSpPr>
        <p:spPr>
          <a:xfrm>
            <a:off x="9681210" y="3691890"/>
            <a:ext cx="367665" cy="394335"/>
          </a:xfrm>
          <a:custGeom>
            <a:avLst/>
            <a:gdLst>
              <a:gd name="connsiteX0" fmla="*/ 367665 w 367665"/>
              <a:gd name="connsiteY0" fmla="*/ 0 h 394335"/>
              <a:gd name="connsiteX1" fmla="*/ 363855 w 367665"/>
              <a:gd name="connsiteY1" fmla="*/ 9525 h 394335"/>
              <a:gd name="connsiteX2" fmla="*/ 335280 w 367665"/>
              <a:gd name="connsiteY2" fmla="*/ 60960 h 394335"/>
              <a:gd name="connsiteX3" fmla="*/ 304800 w 367665"/>
              <a:gd name="connsiteY3" fmla="*/ 110490 h 394335"/>
              <a:gd name="connsiteX4" fmla="*/ 291465 w 367665"/>
              <a:gd name="connsiteY4" fmla="*/ 129540 h 394335"/>
              <a:gd name="connsiteX5" fmla="*/ 280035 w 367665"/>
              <a:gd name="connsiteY5" fmla="*/ 148590 h 394335"/>
              <a:gd name="connsiteX6" fmla="*/ 224790 w 367665"/>
              <a:gd name="connsiteY6" fmla="*/ 219075 h 394335"/>
              <a:gd name="connsiteX7" fmla="*/ 205740 w 367665"/>
              <a:gd name="connsiteY7" fmla="*/ 245745 h 394335"/>
              <a:gd name="connsiteX8" fmla="*/ 179070 w 367665"/>
              <a:gd name="connsiteY8" fmla="*/ 278130 h 394335"/>
              <a:gd name="connsiteX9" fmla="*/ 169545 w 367665"/>
              <a:gd name="connsiteY9" fmla="*/ 293370 h 394335"/>
              <a:gd name="connsiteX10" fmla="*/ 158115 w 367665"/>
              <a:gd name="connsiteY10" fmla="*/ 304800 h 394335"/>
              <a:gd name="connsiteX11" fmla="*/ 150495 w 367665"/>
              <a:gd name="connsiteY11" fmla="*/ 316230 h 394335"/>
              <a:gd name="connsiteX12" fmla="*/ 144780 w 367665"/>
              <a:gd name="connsiteY12" fmla="*/ 323850 h 394335"/>
              <a:gd name="connsiteX13" fmla="*/ 137160 w 367665"/>
              <a:gd name="connsiteY13" fmla="*/ 335280 h 394335"/>
              <a:gd name="connsiteX14" fmla="*/ 131445 w 367665"/>
              <a:gd name="connsiteY14" fmla="*/ 340995 h 394335"/>
              <a:gd name="connsiteX15" fmla="*/ 125730 w 367665"/>
              <a:gd name="connsiteY15" fmla="*/ 348615 h 394335"/>
              <a:gd name="connsiteX16" fmla="*/ 118110 w 367665"/>
              <a:gd name="connsiteY16" fmla="*/ 356235 h 394335"/>
              <a:gd name="connsiteX17" fmla="*/ 110490 w 367665"/>
              <a:gd name="connsiteY17" fmla="*/ 371475 h 394335"/>
              <a:gd name="connsiteX18" fmla="*/ 102870 w 367665"/>
              <a:gd name="connsiteY18" fmla="*/ 375285 h 394335"/>
              <a:gd name="connsiteX19" fmla="*/ 87630 w 367665"/>
              <a:gd name="connsiteY19" fmla="*/ 386715 h 394335"/>
              <a:gd name="connsiteX20" fmla="*/ 78105 w 367665"/>
              <a:gd name="connsiteY20" fmla="*/ 390525 h 394335"/>
              <a:gd name="connsiteX21" fmla="*/ 68580 w 367665"/>
              <a:gd name="connsiteY21" fmla="*/ 392430 h 394335"/>
              <a:gd name="connsiteX22" fmla="*/ 60960 w 367665"/>
              <a:gd name="connsiteY22" fmla="*/ 394335 h 394335"/>
              <a:gd name="connsiteX23" fmla="*/ 0 w 367665"/>
              <a:gd name="connsiteY23" fmla="*/ 392430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7665" h="394335">
                <a:moveTo>
                  <a:pt x="367665" y="0"/>
                </a:moveTo>
                <a:cubicBezTo>
                  <a:pt x="366395" y="3175"/>
                  <a:pt x="365384" y="6466"/>
                  <a:pt x="363855" y="9525"/>
                </a:cubicBezTo>
                <a:cubicBezTo>
                  <a:pt x="348253" y="40730"/>
                  <a:pt x="349958" y="36120"/>
                  <a:pt x="335280" y="60960"/>
                </a:cubicBezTo>
                <a:cubicBezTo>
                  <a:pt x="319772" y="87204"/>
                  <a:pt x="322939" y="83281"/>
                  <a:pt x="304800" y="110490"/>
                </a:cubicBezTo>
                <a:cubicBezTo>
                  <a:pt x="300500" y="116939"/>
                  <a:pt x="295453" y="122893"/>
                  <a:pt x="291465" y="129540"/>
                </a:cubicBezTo>
                <a:cubicBezTo>
                  <a:pt x="287655" y="135890"/>
                  <a:pt x="284143" y="142428"/>
                  <a:pt x="280035" y="148590"/>
                </a:cubicBezTo>
                <a:cubicBezTo>
                  <a:pt x="264234" y="172292"/>
                  <a:pt x="240928" y="198251"/>
                  <a:pt x="224790" y="219075"/>
                </a:cubicBezTo>
                <a:cubicBezTo>
                  <a:pt x="218098" y="227710"/>
                  <a:pt x="212934" y="237523"/>
                  <a:pt x="205740" y="245745"/>
                </a:cubicBezTo>
                <a:cubicBezTo>
                  <a:pt x="195431" y="257526"/>
                  <a:pt x="188190" y="265211"/>
                  <a:pt x="179070" y="278130"/>
                </a:cubicBezTo>
                <a:cubicBezTo>
                  <a:pt x="175615" y="283024"/>
                  <a:pt x="173246" y="288659"/>
                  <a:pt x="169545" y="293370"/>
                </a:cubicBezTo>
                <a:cubicBezTo>
                  <a:pt x="166216" y="297607"/>
                  <a:pt x="161564" y="300661"/>
                  <a:pt x="158115" y="304800"/>
                </a:cubicBezTo>
                <a:cubicBezTo>
                  <a:pt x="155184" y="308318"/>
                  <a:pt x="153121" y="312479"/>
                  <a:pt x="150495" y="316230"/>
                </a:cubicBezTo>
                <a:cubicBezTo>
                  <a:pt x="148674" y="318831"/>
                  <a:pt x="146601" y="321249"/>
                  <a:pt x="144780" y="323850"/>
                </a:cubicBezTo>
                <a:cubicBezTo>
                  <a:pt x="142154" y="327601"/>
                  <a:pt x="139971" y="331666"/>
                  <a:pt x="137160" y="335280"/>
                </a:cubicBezTo>
                <a:cubicBezTo>
                  <a:pt x="135506" y="337407"/>
                  <a:pt x="133198" y="338950"/>
                  <a:pt x="131445" y="340995"/>
                </a:cubicBezTo>
                <a:cubicBezTo>
                  <a:pt x="129379" y="343406"/>
                  <a:pt x="127635" y="346075"/>
                  <a:pt x="125730" y="348615"/>
                </a:cubicBezTo>
                <a:cubicBezTo>
                  <a:pt x="119199" y="368209"/>
                  <a:pt x="129721" y="341721"/>
                  <a:pt x="118110" y="356235"/>
                </a:cubicBezTo>
                <a:cubicBezTo>
                  <a:pt x="103992" y="373882"/>
                  <a:pt x="131652" y="353336"/>
                  <a:pt x="110490" y="371475"/>
                </a:cubicBezTo>
                <a:cubicBezTo>
                  <a:pt x="108334" y="373323"/>
                  <a:pt x="105233" y="373710"/>
                  <a:pt x="102870" y="375285"/>
                </a:cubicBezTo>
                <a:cubicBezTo>
                  <a:pt x="98664" y="378089"/>
                  <a:pt x="92726" y="384167"/>
                  <a:pt x="87630" y="386715"/>
                </a:cubicBezTo>
                <a:cubicBezTo>
                  <a:pt x="84571" y="388244"/>
                  <a:pt x="81380" y="389542"/>
                  <a:pt x="78105" y="390525"/>
                </a:cubicBezTo>
                <a:cubicBezTo>
                  <a:pt x="75004" y="391455"/>
                  <a:pt x="71741" y="391728"/>
                  <a:pt x="68580" y="392430"/>
                </a:cubicBezTo>
                <a:cubicBezTo>
                  <a:pt x="66024" y="392998"/>
                  <a:pt x="63500" y="393700"/>
                  <a:pt x="60960" y="394335"/>
                </a:cubicBezTo>
                <a:cubicBezTo>
                  <a:pt x="3811" y="392364"/>
                  <a:pt x="24141" y="392430"/>
                  <a:pt x="0" y="39243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BE1DE1D-D749-C5B6-7765-FAE806A1B42C}"/>
              </a:ext>
            </a:extLst>
          </p:cNvPr>
          <p:cNvSpPr txBox="1"/>
          <p:nvPr/>
        </p:nvSpPr>
        <p:spPr>
          <a:xfrm>
            <a:off x="5842211" y="1127698"/>
            <a:ext cx="5582680" cy="338554"/>
          </a:xfrm>
          <a:prstGeom prst="rect">
            <a:avLst/>
          </a:prstGeom>
          <a:noFill/>
        </p:spPr>
        <p:txBody>
          <a:bodyPr wrap="square" rtlCol="0">
            <a:spAutoFit/>
          </a:bodyPr>
          <a:lstStyle/>
          <a:p>
            <a:pPr algn="r"/>
            <a:r>
              <a:rPr lang="zh-CN" altLang="en-US" sz="1600" dirty="0">
                <a:solidFill>
                  <a:srgbClr val="002060"/>
                </a:solidFill>
                <a:latin typeface="微软雅黑" panose="020B0503020204020204" pitchFamily="34" charset="-122"/>
                <a:ea typeface="微软雅黑" panose="020B0503020204020204" pitchFamily="34" charset="-122"/>
              </a:rPr>
              <a:t>参考杨清锐学长的方法将朱丰裕学长的分割结果作为标签</a:t>
            </a:r>
          </a:p>
        </p:txBody>
      </p:sp>
    </p:spTree>
    <p:extLst>
      <p:ext uri="{BB962C8B-B14F-4D97-AF65-F5344CB8AC3E}">
        <p14:creationId xmlns:p14="http://schemas.microsoft.com/office/powerpoint/2010/main" val="171376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62F56-1957-8E12-666F-E6EF2AB98DE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5F07EEE-EF82-D429-F99C-4A47EC43C962}"/>
              </a:ext>
            </a:extLst>
          </p:cNvPr>
          <p:cNvSpPr txBox="1"/>
          <p:nvPr/>
        </p:nvSpPr>
        <p:spPr>
          <a:xfrm>
            <a:off x="665065" y="943032"/>
            <a:ext cx="2698175"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排除干扰训练集</a:t>
            </a:r>
          </a:p>
        </p:txBody>
      </p:sp>
      <p:sp>
        <p:nvSpPr>
          <p:cNvPr id="7" name="文本框 6">
            <a:extLst>
              <a:ext uri="{FF2B5EF4-FFF2-40B4-BE49-F238E27FC236}">
                <a16:creationId xmlns:a16="http://schemas.microsoft.com/office/drawing/2014/main" id="{31190D48-6A92-A4FE-E1D4-9A253E10BDD0}"/>
              </a:ext>
            </a:extLst>
          </p:cNvPr>
          <p:cNvSpPr txBox="1"/>
          <p:nvPr/>
        </p:nvSpPr>
        <p:spPr>
          <a:xfrm>
            <a:off x="720178" y="5265472"/>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处理了</a:t>
            </a:r>
            <a:r>
              <a:rPr lang="en-US" altLang="zh-CN" sz="2400" b="1" dirty="0">
                <a:latin typeface="微软雅黑" panose="020B0503020204020204" pitchFamily="34" charset="-122"/>
                <a:ea typeface="微软雅黑" panose="020B0503020204020204" pitchFamily="34" charset="-122"/>
              </a:rPr>
              <a:t>1019</a:t>
            </a:r>
            <a:r>
              <a:rPr lang="zh-CN" altLang="en-US" sz="2400" dirty="0">
                <a:latin typeface="微软雅黑" panose="020B0503020204020204" pitchFamily="34" charset="-122"/>
                <a:ea typeface="微软雅黑" panose="020B0503020204020204" pitchFamily="34" charset="-122"/>
              </a:rPr>
              <a:t>张图像用于训练，依照</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位编号 </a:t>
            </a:r>
            <a:r>
              <a:rPr lang="en-US" altLang="zh-CN" sz="2400" dirty="0">
                <a:latin typeface="微软雅黑" panose="020B0503020204020204" pitchFamily="34" charset="-122"/>
                <a:ea typeface="微软雅黑" panose="020B0503020204020204" pitchFamily="34" charset="-122"/>
              </a:rPr>
              <a:t>000000~00xxxx</a:t>
            </a:r>
            <a:endParaRPr lang="zh-CN" altLang="en-US" sz="2400"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CF55A554-5190-D3C5-A2E0-B49276A67323}"/>
              </a:ext>
            </a:extLst>
          </p:cNvPr>
          <p:cNvGrpSpPr/>
          <p:nvPr/>
        </p:nvGrpSpPr>
        <p:grpSpPr>
          <a:xfrm>
            <a:off x="627755" y="1714500"/>
            <a:ext cx="10936491" cy="3168859"/>
            <a:chOff x="665065" y="1714500"/>
            <a:chExt cx="10936491" cy="3168859"/>
          </a:xfrm>
        </p:grpSpPr>
        <p:pic>
          <p:nvPicPr>
            <p:cNvPr id="5" name="图片 4">
              <a:extLst>
                <a:ext uri="{FF2B5EF4-FFF2-40B4-BE49-F238E27FC236}">
                  <a16:creationId xmlns:a16="http://schemas.microsoft.com/office/drawing/2014/main" id="{0DC1C5DA-EA0A-9C80-DB71-52D139B5D57E}"/>
                </a:ext>
              </a:extLst>
            </p:cNvPr>
            <p:cNvPicPr>
              <a:picLocks noChangeAspect="1"/>
            </p:cNvPicPr>
            <p:nvPr/>
          </p:nvPicPr>
          <p:blipFill>
            <a:blip r:embed="rId2"/>
            <a:stretch>
              <a:fillRect/>
            </a:stretch>
          </p:blipFill>
          <p:spPr>
            <a:xfrm>
              <a:off x="665065" y="1728833"/>
              <a:ext cx="5374681" cy="3154526"/>
            </a:xfrm>
            <a:prstGeom prst="rect">
              <a:avLst/>
            </a:prstGeom>
            <a:ln>
              <a:solidFill>
                <a:srgbClr val="0070C0"/>
              </a:solidFill>
            </a:ln>
          </p:spPr>
        </p:pic>
        <p:pic>
          <p:nvPicPr>
            <p:cNvPr id="10" name="图片 9">
              <a:extLst>
                <a:ext uri="{FF2B5EF4-FFF2-40B4-BE49-F238E27FC236}">
                  <a16:creationId xmlns:a16="http://schemas.microsoft.com/office/drawing/2014/main" id="{3CCBC503-CA2A-87F1-2203-131D143E338D}"/>
                </a:ext>
              </a:extLst>
            </p:cNvPr>
            <p:cNvPicPr>
              <a:picLocks noChangeAspect="1"/>
            </p:cNvPicPr>
            <p:nvPr/>
          </p:nvPicPr>
          <p:blipFill>
            <a:blip r:embed="rId3"/>
            <a:stretch>
              <a:fillRect/>
            </a:stretch>
          </p:blipFill>
          <p:spPr>
            <a:xfrm>
              <a:off x="6226874" y="1714500"/>
              <a:ext cx="5374682" cy="3154527"/>
            </a:xfrm>
            <a:prstGeom prst="rect">
              <a:avLst/>
            </a:prstGeom>
            <a:ln>
              <a:solidFill>
                <a:srgbClr val="0070C0"/>
              </a:solidFill>
            </a:ln>
          </p:spPr>
        </p:pic>
      </p:grpSp>
      <p:sp>
        <p:nvSpPr>
          <p:cNvPr id="4" name="文本框 3">
            <a:extLst>
              <a:ext uri="{FF2B5EF4-FFF2-40B4-BE49-F238E27FC236}">
                <a16:creationId xmlns:a16="http://schemas.microsoft.com/office/drawing/2014/main" id="{D4B573C1-04BC-C8F7-3FDB-A664999BCAF1}"/>
              </a:ext>
            </a:extLst>
          </p:cNvPr>
          <p:cNvSpPr txBox="1"/>
          <p:nvPr/>
        </p:nvSpPr>
        <p:spPr>
          <a:xfrm>
            <a:off x="720178" y="5825300"/>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处理了</a:t>
            </a:r>
            <a:r>
              <a:rPr lang="en-US" altLang="zh-CN" sz="2400" b="1" dirty="0">
                <a:latin typeface="微软雅黑" panose="020B0503020204020204" pitchFamily="34" charset="-122"/>
                <a:ea typeface="微软雅黑" panose="020B0503020204020204" pitchFamily="34" charset="-122"/>
              </a:rPr>
              <a:t>270</a:t>
            </a:r>
            <a:r>
              <a:rPr lang="zh-CN" altLang="en-US" sz="2400" dirty="0">
                <a:latin typeface="微软雅黑" panose="020B0503020204020204" pitchFamily="34" charset="-122"/>
                <a:ea typeface="微软雅黑" panose="020B0503020204020204" pitchFamily="34" charset="-122"/>
              </a:rPr>
              <a:t>张图像用于验证，依照</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位编号 </a:t>
            </a:r>
            <a:r>
              <a:rPr lang="en-US" altLang="zh-CN" sz="2400" dirty="0">
                <a:latin typeface="微软雅黑" panose="020B0503020204020204" pitchFamily="34" charset="-122"/>
                <a:ea typeface="微软雅黑" panose="020B0503020204020204" pitchFamily="34" charset="-122"/>
              </a:rPr>
              <a:t>000000~000xxx</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254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A8E6B-9B54-6BE8-2B5E-4D897C63638F}"/>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9DE6D06-69CF-2D7E-1514-51B48264E03A}"/>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增添预处理</a:t>
            </a:r>
          </a:p>
        </p:txBody>
      </p:sp>
      <p:sp>
        <p:nvSpPr>
          <p:cNvPr id="7" name="文本框 6">
            <a:extLst>
              <a:ext uri="{FF2B5EF4-FFF2-40B4-BE49-F238E27FC236}">
                <a16:creationId xmlns:a16="http://schemas.microsoft.com/office/drawing/2014/main" id="{F14902A4-5258-1D17-F3C8-F853DBDE3A92}"/>
              </a:ext>
            </a:extLst>
          </p:cNvPr>
          <p:cNvSpPr txBox="1"/>
          <p:nvPr/>
        </p:nvSpPr>
        <p:spPr>
          <a:xfrm>
            <a:off x="943222" y="1651057"/>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首先对图片进行对数变化</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高斯滤波</a:t>
            </a:r>
          </a:p>
        </p:txBody>
      </p:sp>
      <p:pic>
        <p:nvPicPr>
          <p:cNvPr id="6" name="图片 5">
            <a:extLst>
              <a:ext uri="{FF2B5EF4-FFF2-40B4-BE49-F238E27FC236}">
                <a16:creationId xmlns:a16="http://schemas.microsoft.com/office/drawing/2014/main" id="{F432F57C-06DA-F725-7037-19D0866B6A8B}"/>
              </a:ext>
            </a:extLst>
          </p:cNvPr>
          <p:cNvPicPr>
            <a:picLocks noChangeAspect="1"/>
          </p:cNvPicPr>
          <p:nvPr/>
        </p:nvPicPr>
        <p:blipFill>
          <a:blip r:embed="rId2"/>
          <a:stretch>
            <a:fillRect/>
          </a:stretch>
        </p:blipFill>
        <p:spPr>
          <a:xfrm>
            <a:off x="2191709" y="2428244"/>
            <a:ext cx="7808582" cy="3325736"/>
          </a:xfrm>
          <a:prstGeom prst="rect">
            <a:avLst/>
          </a:prstGeom>
        </p:spPr>
      </p:pic>
      <p:sp>
        <p:nvSpPr>
          <p:cNvPr id="8" name="文本框 7">
            <a:extLst>
              <a:ext uri="{FF2B5EF4-FFF2-40B4-BE49-F238E27FC236}">
                <a16:creationId xmlns:a16="http://schemas.microsoft.com/office/drawing/2014/main" id="{A7EBDAFC-3D97-CFFC-5646-B0E0AFA35A80}"/>
              </a:ext>
            </a:extLst>
          </p:cNvPr>
          <p:cNvSpPr txBox="1"/>
          <p:nvPr/>
        </p:nvSpPr>
        <p:spPr>
          <a:xfrm>
            <a:off x="4964921" y="5884836"/>
            <a:ext cx="226215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参考朱丰裕学长论文</a:t>
            </a:r>
          </a:p>
        </p:txBody>
      </p:sp>
    </p:spTree>
    <p:extLst>
      <p:ext uri="{BB962C8B-B14F-4D97-AF65-F5344CB8AC3E}">
        <p14:creationId xmlns:p14="http://schemas.microsoft.com/office/powerpoint/2010/main" val="3267127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6FDB8-5232-AE55-F51B-1A377E4C02D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BE3F500-9D33-C6F6-B915-63CFB6CB4CD1}"/>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使用不同参数进行训练</a:t>
            </a:r>
          </a:p>
        </p:txBody>
      </p:sp>
      <p:sp>
        <p:nvSpPr>
          <p:cNvPr id="7" name="文本框 6">
            <a:extLst>
              <a:ext uri="{FF2B5EF4-FFF2-40B4-BE49-F238E27FC236}">
                <a16:creationId xmlns:a16="http://schemas.microsoft.com/office/drawing/2014/main" id="{018A140B-F21B-7CAE-F26A-09688CD33B7F}"/>
              </a:ext>
            </a:extLst>
          </p:cNvPr>
          <p:cNvSpPr txBox="1"/>
          <p:nvPr/>
        </p:nvSpPr>
        <p:spPr>
          <a:xfrm>
            <a:off x="943222" y="1651057"/>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E2D28E3-C353-F839-B089-1743CD988992}"/>
              </a:ext>
            </a:extLst>
          </p:cNvPr>
          <p:cNvPicPr>
            <a:picLocks noChangeAspect="1"/>
          </p:cNvPicPr>
          <p:nvPr/>
        </p:nvPicPr>
        <p:blipFill>
          <a:blip r:embed="rId2"/>
          <a:stretch>
            <a:fillRect/>
          </a:stretch>
        </p:blipFill>
        <p:spPr>
          <a:xfrm>
            <a:off x="515604" y="2519534"/>
            <a:ext cx="6187182" cy="2604872"/>
          </a:xfrm>
          <a:prstGeom prst="rect">
            <a:avLst/>
          </a:prstGeom>
        </p:spPr>
      </p:pic>
      <p:cxnSp>
        <p:nvCxnSpPr>
          <p:cNvPr id="11" name="直接箭头连接符 10">
            <a:extLst>
              <a:ext uri="{FF2B5EF4-FFF2-40B4-BE49-F238E27FC236}">
                <a16:creationId xmlns:a16="http://schemas.microsoft.com/office/drawing/2014/main" id="{918D25F8-17BB-9C8F-0747-259D9C5CC3E6}"/>
              </a:ext>
            </a:extLst>
          </p:cNvPr>
          <p:cNvCxnSpPr/>
          <p:nvPr/>
        </p:nvCxnSpPr>
        <p:spPr>
          <a:xfrm flipV="1">
            <a:off x="5412008" y="2660818"/>
            <a:ext cx="2581555" cy="1151133"/>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71E4DE7C-6DBF-BDC0-A75C-E522D17A80CD}"/>
              </a:ext>
            </a:extLst>
          </p:cNvPr>
          <p:cNvCxnSpPr>
            <a:cxnSpLocks/>
          </p:cNvCxnSpPr>
          <p:nvPr/>
        </p:nvCxnSpPr>
        <p:spPr>
          <a:xfrm flipV="1">
            <a:off x="5242999" y="2855033"/>
            <a:ext cx="2874768" cy="1528494"/>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51DDD8BC-29DE-EB4C-C882-E09A1F0DDCB9}"/>
              </a:ext>
            </a:extLst>
          </p:cNvPr>
          <p:cNvSpPr txBox="1"/>
          <p:nvPr/>
        </p:nvSpPr>
        <p:spPr>
          <a:xfrm>
            <a:off x="8301962" y="2113772"/>
            <a:ext cx="2698175" cy="954107"/>
          </a:xfrm>
          <a:prstGeom prst="rect">
            <a:avLst/>
          </a:prstGeom>
          <a:noFill/>
        </p:spPr>
        <p:txBody>
          <a:bodyPr wrap="none" rtlCol="0">
            <a:spAutoFit/>
          </a:bodyPr>
          <a:lstStyle/>
          <a:p>
            <a:pPr algn="ctr"/>
            <a:r>
              <a:rPr lang="zh-CN" altLang="en-US" sz="2800" dirty="0">
                <a:solidFill>
                  <a:srgbClr val="002060"/>
                </a:solidFill>
                <a:latin typeface="微软雅黑" panose="020B0503020204020204" pitchFamily="34" charset="-122"/>
                <a:ea typeface="微软雅黑" panose="020B0503020204020204" pitchFamily="34" charset="-122"/>
              </a:rPr>
              <a:t>学习率过低</a:t>
            </a:r>
            <a:endParaRPr lang="en-US" altLang="zh-CN" sz="2800" dirty="0">
              <a:solidFill>
                <a:srgbClr val="002060"/>
              </a:solidFill>
              <a:latin typeface="微软雅黑" panose="020B0503020204020204" pitchFamily="34" charset="-122"/>
              <a:ea typeface="微软雅黑" panose="020B0503020204020204" pitchFamily="34" charset="-122"/>
            </a:endParaRPr>
          </a:p>
          <a:p>
            <a:pPr algn="ctr"/>
            <a:r>
              <a:rPr lang="zh-CN" altLang="en-US" sz="2800" dirty="0">
                <a:solidFill>
                  <a:srgbClr val="002060"/>
                </a:solidFill>
                <a:latin typeface="微软雅黑" panose="020B0503020204020204" pitchFamily="34" charset="-122"/>
                <a:ea typeface="微软雅黑" panose="020B0503020204020204" pitchFamily="34" charset="-122"/>
              </a:rPr>
              <a:t>训练轮数又较少</a:t>
            </a:r>
          </a:p>
        </p:txBody>
      </p:sp>
      <p:sp>
        <p:nvSpPr>
          <p:cNvPr id="16" name="文本框 15">
            <a:extLst>
              <a:ext uri="{FF2B5EF4-FFF2-40B4-BE49-F238E27FC236}">
                <a16:creationId xmlns:a16="http://schemas.microsoft.com/office/drawing/2014/main" id="{727E6969-53BC-1B11-8A04-B15E7349C528}"/>
              </a:ext>
            </a:extLst>
          </p:cNvPr>
          <p:cNvSpPr txBox="1"/>
          <p:nvPr/>
        </p:nvSpPr>
        <p:spPr>
          <a:xfrm>
            <a:off x="2708949" y="5255793"/>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原论文中的参数</a:t>
            </a:r>
          </a:p>
        </p:txBody>
      </p:sp>
      <p:sp>
        <p:nvSpPr>
          <p:cNvPr id="18" name="文本框 17">
            <a:extLst>
              <a:ext uri="{FF2B5EF4-FFF2-40B4-BE49-F238E27FC236}">
                <a16:creationId xmlns:a16="http://schemas.microsoft.com/office/drawing/2014/main" id="{B3623BA6-ED0E-BA2F-7243-CF4634409F6F}"/>
              </a:ext>
            </a:extLst>
          </p:cNvPr>
          <p:cNvSpPr txBox="1"/>
          <p:nvPr/>
        </p:nvSpPr>
        <p:spPr>
          <a:xfrm>
            <a:off x="8122425" y="4694952"/>
            <a:ext cx="3057247" cy="954107"/>
          </a:xfrm>
          <a:prstGeom prst="rect">
            <a:avLst/>
          </a:prstGeom>
          <a:noFill/>
        </p:spPr>
        <p:txBody>
          <a:bodyPr wrap="none" rtlCol="0">
            <a:spAutoFit/>
          </a:bodyPr>
          <a:lstStyle/>
          <a:p>
            <a:pPr algn="ctr"/>
            <a:r>
              <a:rPr lang="zh-CN" altLang="en-US" sz="2800" b="1" dirty="0">
                <a:solidFill>
                  <a:srgbClr val="002060"/>
                </a:solidFill>
                <a:latin typeface="微软雅黑" panose="020B0503020204020204" pitchFamily="34" charset="-122"/>
                <a:ea typeface="微软雅黑" panose="020B0503020204020204" pitchFamily="34" charset="-122"/>
              </a:rPr>
              <a:t>模型可能还</a:t>
            </a:r>
            <a:r>
              <a:rPr lang="zh-CN" altLang="en-US" sz="2800" b="1" dirty="0">
                <a:solidFill>
                  <a:srgbClr val="FF0000"/>
                </a:solidFill>
                <a:latin typeface="微软雅黑" panose="020B0503020204020204" pitchFamily="34" charset="-122"/>
                <a:ea typeface="微软雅黑" panose="020B0503020204020204" pitchFamily="34" charset="-122"/>
              </a:rPr>
              <a:t>未达到</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r>
              <a:rPr lang="zh-CN" altLang="en-US" sz="2800" b="1" dirty="0">
                <a:solidFill>
                  <a:srgbClr val="FF0000"/>
                </a:solidFill>
                <a:latin typeface="微软雅黑" panose="020B0503020204020204" pitchFamily="34" charset="-122"/>
                <a:ea typeface="微软雅黑" panose="020B0503020204020204" pitchFamily="34" charset="-122"/>
              </a:rPr>
              <a:t>最优值</a:t>
            </a:r>
            <a:r>
              <a:rPr lang="zh-CN" altLang="en-US" sz="2800" b="1" dirty="0">
                <a:solidFill>
                  <a:srgbClr val="002060"/>
                </a:solidFill>
                <a:latin typeface="微软雅黑" panose="020B0503020204020204" pitchFamily="34" charset="-122"/>
                <a:ea typeface="微软雅黑" panose="020B0503020204020204" pitchFamily="34" charset="-122"/>
              </a:rPr>
              <a:t>就结束了</a:t>
            </a:r>
          </a:p>
        </p:txBody>
      </p:sp>
      <p:cxnSp>
        <p:nvCxnSpPr>
          <p:cNvPr id="20" name="直接箭头连接符 19">
            <a:extLst>
              <a:ext uri="{FF2B5EF4-FFF2-40B4-BE49-F238E27FC236}">
                <a16:creationId xmlns:a16="http://schemas.microsoft.com/office/drawing/2014/main" id="{03B327E9-9E32-8D71-776A-51E65F8F6062}"/>
              </a:ext>
            </a:extLst>
          </p:cNvPr>
          <p:cNvCxnSpPr/>
          <p:nvPr/>
        </p:nvCxnSpPr>
        <p:spPr>
          <a:xfrm>
            <a:off x="9650538" y="3368150"/>
            <a:ext cx="0" cy="1015377"/>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00641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1695</TotalTime>
  <Words>1747</Words>
  <Application>Microsoft Office PowerPoint</Application>
  <PresentationFormat>宽屏</PresentationFormat>
  <Paragraphs>321</Paragraphs>
  <Slides>43</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等线</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Dragon Ender</dc:creator>
  <cp:lastModifiedBy>Dragon Ender</cp:lastModifiedBy>
  <cp:revision>24</cp:revision>
  <dcterms:created xsi:type="dcterms:W3CDTF">2024-09-09T02:56:59Z</dcterms:created>
  <dcterms:modified xsi:type="dcterms:W3CDTF">2024-09-19T06:40:32Z</dcterms:modified>
</cp:coreProperties>
</file>